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94" r:id="rId4"/>
    <p:sldId id="259" r:id="rId5"/>
    <p:sldId id="260" r:id="rId6"/>
    <p:sldId id="261" r:id="rId7"/>
    <p:sldId id="290" r:id="rId8"/>
    <p:sldId id="262" r:id="rId9"/>
    <p:sldId id="263" r:id="rId10"/>
    <p:sldId id="264" r:id="rId11"/>
    <p:sldId id="265" r:id="rId12"/>
    <p:sldId id="291" r:id="rId13"/>
    <p:sldId id="266" r:id="rId14"/>
    <p:sldId id="267" r:id="rId15"/>
    <p:sldId id="270" r:id="rId16"/>
    <p:sldId id="271" r:id="rId17"/>
    <p:sldId id="292" r:id="rId18"/>
    <p:sldId id="272" r:id="rId19"/>
    <p:sldId id="283" r:id="rId20"/>
    <p:sldId id="276" r:id="rId21"/>
    <p:sldId id="273" r:id="rId22"/>
    <p:sldId id="284" r:id="rId23"/>
    <p:sldId id="289" r:id="rId24"/>
    <p:sldId id="279" r:id="rId25"/>
    <p:sldId id="281" r:id="rId26"/>
    <p:sldId id="280" r:id="rId27"/>
    <p:sldId id="293" r:id="rId28"/>
    <p:sldId id="295" r:id="rId29"/>
    <p:sldId id="285" r:id="rId30"/>
    <p:sldId id="296" r:id="rId31"/>
    <p:sldId id="288" r:id="rId32"/>
    <p:sldId id="297" r:id="rId3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4EC"/>
    <a:srgbClr val="000000"/>
    <a:srgbClr val="EBE9E9"/>
    <a:srgbClr val="CC99FF"/>
    <a:srgbClr val="000099"/>
    <a:srgbClr val="FFE1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2E776A-CC19-4BAC-9A9C-9C99A9CD0041}" v="352" dt="2024-07-02T04:09:19.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07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da Austin" userId="f20b60c6142a6195" providerId="LiveId" clId="{BC2E776A-CC19-4BAC-9A9C-9C99A9CD0041}"/>
    <pc:docChg chg="custSel addSld delSld modSld sldOrd">
      <pc:chgData name="Ronda Austin" userId="f20b60c6142a6195" providerId="LiveId" clId="{BC2E776A-CC19-4BAC-9A9C-9C99A9CD0041}" dt="2024-07-02T04:15:56.989" v="999" actId="207"/>
      <pc:docMkLst>
        <pc:docMk/>
      </pc:docMkLst>
      <pc:sldChg chg="modSp mod modAnim">
        <pc:chgData name="Ronda Austin" userId="f20b60c6142a6195" providerId="LiveId" clId="{BC2E776A-CC19-4BAC-9A9C-9C99A9CD0041}" dt="2024-07-02T04:09:26.859" v="994" actId="1076"/>
        <pc:sldMkLst>
          <pc:docMk/>
          <pc:sldMk cId="3771181048" sldId="257"/>
        </pc:sldMkLst>
        <pc:spChg chg="mod">
          <ac:chgData name="Ronda Austin" userId="f20b60c6142a6195" providerId="LiveId" clId="{BC2E776A-CC19-4BAC-9A9C-9C99A9CD0041}" dt="2024-07-02T04:09:19.258" v="993" actId="20577"/>
          <ac:spMkLst>
            <pc:docMk/>
            <pc:sldMk cId="3771181048" sldId="257"/>
            <ac:spMk id="3" creationId="{5659A080-2D9E-10DE-E181-A13E9495D1F5}"/>
          </ac:spMkLst>
        </pc:spChg>
        <pc:picChg chg="mod">
          <ac:chgData name="Ronda Austin" userId="f20b60c6142a6195" providerId="LiveId" clId="{BC2E776A-CC19-4BAC-9A9C-9C99A9CD0041}" dt="2024-07-02T04:09:26.859" v="994" actId="1076"/>
          <ac:picMkLst>
            <pc:docMk/>
            <pc:sldMk cId="3771181048" sldId="257"/>
            <ac:picMk id="22" creationId="{5E824305-0243-6C43-C5A1-06C1EF9E7B90}"/>
          </ac:picMkLst>
        </pc:picChg>
      </pc:sldChg>
      <pc:sldChg chg="addSp delSp modSp add del mod">
        <pc:chgData name="Ronda Austin" userId="f20b60c6142a6195" providerId="LiveId" clId="{BC2E776A-CC19-4BAC-9A9C-9C99A9CD0041}" dt="2024-07-02T03:45:02.902" v="682" actId="2696"/>
        <pc:sldMkLst>
          <pc:docMk/>
          <pc:sldMk cId="95992585" sldId="258"/>
        </pc:sldMkLst>
        <pc:picChg chg="add del">
          <ac:chgData name="Ronda Austin" userId="f20b60c6142a6195" providerId="LiveId" clId="{BC2E776A-CC19-4BAC-9A9C-9C99A9CD0041}" dt="2024-07-02T03:36:32.100" v="626" actId="21"/>
          <ac:picMkLst>
            <pc:docMk/>
            <pc:sldMk cId="95992585" sldId="258"/>
            <ac:picMk id="2" creationId="{2646699F-B759-5D40-6937-099D64973C1E}"/>
          </ac:picMkLst>
        </pc:picChg>
        <pc:picChg chg="del mod">
          <ac:chgData name="Ronda Austin" userId="f20b60c6142a6195" providerId="LiveId" clId="{BC2E776A-CC19-4BAC-9A9C-9C99A9CD0041}" dt="2024-07-02T03:36:19.574" v="624" actId="21"/>
          <ac:picMkLst>
            <pc:docMk/>
            <pc:sldMk cId="95992585" sldId="258"/>
            <ac:picMk id="3" creationId="{8971E7A0-D6CF-4FC9-BBAC-CC69C85E1C4A}"/>
          </ac:picMkLst>
        </pc:picChg>
      </pc:sldChg>
      <pc:sldChg chg="delSp">
        <pc:chgData name="Ronda Austin" userId="f20b60c6142a6195" providerId="LiveId" clId="{BC2E776A-CC19-4BAC-9A9C-9C99A9CD0041}" dt="2024-06-22T23:13:09.843" v="0" actId="21"/>
        <pc:sldMkLst>
          <pc:docMk/>
          <pc:sldMk cId="2265266580" sldId="280"/>
        </pc:sldMkLst>
        <pc:picChg chg="del">
          <ac:chgData name="Ronda Austin" userId="f20b60c6142a6195" providerId="LiveId" clId="{BC2E776A-CC19-4BAC-9A9C-9C99A9CD0041}" dt="2024-06-22T23:13:09.843" v="0" actId="21"/>
          <ac:picMkLst>
            <pc:docMk/>
            <pc:sldMk cId="2265266580" sldId="280"/>
            <ac:picMk id="1025" creationId="{3678A706-1404-B568-1D8C-0609C0D2672A}"/>
          </ac:picMkLst>
        </pc:picChg>
      </pc:sldChg>
      <pc:sldChg chg="addSp delSp modSp mod delAnim modAnim">
        <pc:chgData name="Ronda Austin" userId="f20b60c6142a6195" providerId="LiveId" clId="{BC2E776A-CC19-4BAC-9A9C-9C99A9CD0041}" dt="2024-07-02T03:45:56.667" v="693" actId="20577"/>
        <pc:sldMkLst>
          <pc:docMk/>
          <pc:sldMk cId="2526385717" sldId="285"/>
        </pc:sldMkLst>
        <pc:spChg chg="del">
          <ac:chgData name="Ronda Austin" userId="f20b60c6142a6195" providerId="LiveId" clId="{BC2E776A-CC19-4BAC-9A9C-9C99A9CD0041}" dt="2024-07-02T03:41:32.918" v="657" actId="21"/>
          <ac:spMkLst>
            <pc:docMk/>
            <pc:sldMk cId="2526385717" sldId="285"/>
            <ac:spMk id="2" creationId="{51DD28CA-8F85-F63D-FE32-BD778FEAE7AE}"/>
          </ac:spMkLst>
        </pc:spChg>
        <pc:spChg chg="del">
          <ac:chgData name="Ronda Austin" userId="f20b60c6142a6195" providerId="LiveId" clId="{BC2E776A-CC19-4BAC-9A9C-9C99A9CD0041}" dt="2024-07-02T03:41:37.487" v="658" actId="21"/>
          <ac:spMkLst>
            <pc:docMk/>
            <pc:sldMk cId="2526385717" sldId="285"/>
            <ac:spMk id="3" creationId="{5659A080-2D9E-10DE-E181-A13E9495D1F5}"/>
          </ac:spMkLst>
        </pc:spChg>
        <pc:spChg chg="add del mod">
          <ac:chgData name="Ronda Austin" userId="f20b60c6142a6195" providerId="LiveId" clId="{BC2E776A-CC19-4BAC-9A9C-9C99A9CD0041}" dt="2024-07-02T03:41:44.888" v="660" actId="21"/>
          <ac:spMkLst>
            <pc:docMk/>
            <pc:sldMk cId="2526385717" sldId="285"/>
            <ac:spMk id="4" creationId="{E9D3B2BE-D128-7314-1392-79E18B7079E5}"/>
          </ac:spMkLst>
        </pc:spChg>
        <pc:spChg chg="add mod">
          <ac:chgData name="Ronda Austin" userId="f20b60c6142a6195" providerId="LiveId" clId="{BC2E776A-CC19-4BAC-9A9C-9C99A9CD0041}" dt="2024-07-02T03:43:06.147" v="667" actId="207"/>
          <ac:spMkLst>
            <pc:docMk/>
            <pc:sldMk cId="2526385717" sldId="285"/>
            <ac:spMk id="6" creationId="{AC7DFAA1-50F2-E725-617D-32A89D215DAA}"/>
          </ac:spMkLst>
        </pc:spChg>
        <pc:spChg chg="add mod">
          <ac:chgData name="Ronda Austin" userId="f20b60c6142a6195" providerId="LiveId" clId="{BC2E776A-CC19-4BAC-9A9C-9C99A9CD0041}" dt="2024-07-02T03:45:56.667" v="693" actId="20577"/>
          <ac:spMkLst>
            <pc:docMk/>
            <pc:sldMk cId="2526385717" sldId="285"/>
            <ac:spMk id="9" creationId="{1AC86CC2-51D5-3B14-0961-79DECDB5CA52}"/>
          </ac:spMkLst>
        </pc:spChg>
        <pc:picChg chg="add mod">
          <ac:chgData name="Ronda Austin" userId="f20b60c6142a6195" providerId="LiveId" clId="{BC2E776A-CC19-4BAC-9A9C-9C99A9CD0041}" dt="2024-07-02T03:44:37.215" v="677" actId="14100"/>
          <ac:picMkLst>
            <pc:docMk/>
            <pc:sldMk cId="2526385717" sldId="285"/>
            <ac:picMk id="7" creationId="{B0F0A0A9-A53B-B7B0-A78D-BF1F78F33B55}"/>
          </ac:picMkLst>
        </pc:picChg>
        <pc:picChg chg="add mod">
          <ac:chgData name="Ronda Austin" userId="f20b60c6142a6195" providerId="LiveId" clId="{BC2E776A-CC19-4BAC-9A9C-9C99A9CD0041}" dt="2024-07-02T03:44:30.966" v="675" actId="14100"/>
          <ac:picMkLst>
            <pc:docMk/>
            <pc:sldMk cId="2526385717" sldId="285"/>
            <ac:picMk id="8" creationId="{CC289D07-9A7A-D26D-F583-80D51266984E}"/>
          </ac:picMkLst>
        </pc:picChg>
      </pc:sldChg>
      <pc:sldChg chg="del">
        <pc:chgData name="Ronda Austin" userId="f20b60c6142a6195" providerId="LiveId" clId="{BC2E776A-CC19-4BAC-9A9C-9C99A9CD0041}" dt="2024-07-02T03:56:54.655" v="816" actId="2696"/>
        <pc:sldMkLst>
          <pc:docMk/>
          <pc:sldMk cId="4279435171" sldId="286"/>
        </pc:sldMkLst>
      </pc:sldChg>
      <pc:sldChg chg="del">
        <pc:chgData name="Ronda Austin" userId="f20b60c6142a6195" providerId="LiveId" clId="{BC2E776A-CC19-4BAC-9A9C-9C99A9CD0041}" dt="2024-07-02T03:40:51.291" v="656" actId="2696"/>
        <pc:sldMkLst>
          <pc:docMk/>
          <pc:sldMk cId="1891733621" sldId="287"/>
        </pc:sldMkLst>
      </pc:sldChg>
      <pc:sldChg chg="addSp delSp modSp mod ord">
        <pc:chgData name="Ronda Austin" userId="f20b60c6142a6195" providerId="LiveId" clId="{BC2E776A-CC19-4BAC-9A9C-9C99A9CD0041}" dt="2024-07-02T04:00:15.941" v="915"/>
        <pc:sldMkLst>
          <pc:docMk/>
          <pc:sldMk cId="4197104820" sldId="288"/>
        </pc:sldMkLst>
        <pc:spChg chg="add mod">
          <ac:chgData name="Ronda Austin" userId="f20b60c6142a6195" providerId="LiveId" clId="{BC2E776A-CC19-4BAC-9A9C-9C99A9CD0041}" dt="2024-07-02T03:47:09.368" v="697" actId="1076"/>
          <ac:spMkLst>
            <pc:docMk/>
            <pc:sldMk cId="4197104820" sldId="288"/>
            <ac:spMk id="6" creationId="{CFE3DFE3-ADBB-0957-C3EE-8675C25D297F}"/>
          </ac:spMkLst>
        </pc:spChg>
        <pc:spChg chg="add del mod">
          <ac:chgData name="Ronda Austin" userId="f20b60c6142a6195" providerId="LiveId" clId="{BC2E776A-CC19-4BAC-9A9C-9C99A9CD0041}" dt="2024-07-02T03:48:36.161" v="703"/>
          <ac:spMkLst>
            <pc:docMk/>
            <pc:sldMk cId="4197104820" sldId="288"/>
            <ac:spMk id="7" creationId="{7E87575F-3B4B-923C-213C-93E6A7DA2EE4}"/>
          </ac:spMkLst>
        </pc:spChg>
        <pc:spChg chg="add mod">
          <ac:chgData name="Ronda Austin" userId="f20b60c6142a6195" providerId="LiveId" clId="{BC2E776A-CC19-4BAC-9A9C-9C99A9CD0041}" dt="2024-07-02T03:56:42.268" v="815" actId="20577"/>
          <ac:spMkLst>
            <pc:docMk/>
            <pc:sldMk cId="4197104820" sldId="288"/>
            <ac:spMk id="9" creationId="{F444DDD1-3ECF-F018-83B5-0C9A1FDF948F}"/>
          </ac:spMkLst>
        </pc:spChg>
        <pc:spChg chg="add mod">
          <ac:chgData name="Ronda Austin" userId="f20b60c6142a6195" providerId="LiveId" clId="{BC2E776A-CC19-4BAC-9A9C-9C99A9CD0041}" dt="2024-07-02T03:52:57.463" v="748" actId="313"/>
          <ac:spMkLst>
            <pc:docMk/>
            <pc:sldMk cId="4197104820" sldId="288"/>
            <ac:spMk id="11" creationId="{2EB0BB23-36B2-E7CD-BF65-29414F784CE4}"/>
          </ac:spMkLst>
        </pc:spChg>
        <pc:picChg chg="add mod">
          <ac:chgData name="Ronda Austin" userId="f20b60c6142a6195" providerId="LiveId" clId="{BC2E776A-CC19-4BAC-9A9C-9C99A9CD0041}" dt="2024-07-02T03:39:11.675" v="652" actId="1076"/>
          <ac:picMkLst>
            <pc:docMk/>
            <pc:sldMk cId="4197104820" sldId="288"/>
            <ac:picMk id="2" creationId="{FF046858-D399-BD8B-B1D5-7829D6867342}"/>
          </ac:picMkLst>
        </pc:picChg>
        <pc:picChg chg="add mod">
          <ac:chgData name="Ronda Austin" userId="f20b60c6142a6195" providerId="LiveId" clId="{BC2E776A-CC19-4BAC-9A9C-9C99A9CD0041}" dt="2024-07-02T03:49:22.156" v="708" actId="14100"/>
          <ac:picMkLst>
            <pc:docMk/>
            <pc:sldMk cId="4197104820" sldId="288"/>
            <ac:picMk id="4" creationId="{90AFC535-B91C-6D6D-6370-5D4646F0E7DA}"/>
          </ac:picMkLst>
        </pc:picChg>
        <pc:picChg chg="mod">
          <ac:chgData name="Ronda Austin" userId="f20b60c6142a6195" providerId="LiveId" clId="{BC2E776A-CC19-4BAC-9A9C-9C99A9CD0041}" dt="2024-07-02T03:39:22.715" v="655" actId="14100"/>
          <ac:picMkLst>
            <pc:docMk/>
            <pc:sldMk cId="4197104820" sldId="288"/>
            <ac:picMk id="22" creationId="{5E824305-0243-6C43-C5A1-06C1EF9E7B90}"/>
          </ac:picMkLst>
        </pc:picChg>
      </pc:sldChg>
      <pc:sldChg chg="delSp modSp add mod ord delAnim modAnim">
        <pc:chgData name="Ronda Austin" userId="f20b60c6142a6195" providerId="LiveId" clId="{BC2E776A-CC19-4BAC-9A9C-9C99A9CD0041}" dt="2024-07-02T02:55:34.439" v="276"/>
        <pc:sldMkLst>
          <pc:docMk/>
          <pc:sldMk cId="3702766345" sldId="289"/>
        </pc:sldMkLst>
        <pc:spChg chg="mod">
          <ac:chgData name="Ronda Austin" userId="f20b60c6142a6195" providerId="LiveId" clId="{BC2E776A-CC19-4BAC-9A9C-9C99A9CD0041}" dt="2024-07-02T02:52:26.276" v="228" actId="20577"/>
          <ac:spMkLst>
            <pc:docMk/>
            <pc:sldMk cId="3702766345" sldId="289"/>
            <ac:spMk id="2" creationId="{51DD28CA-8F85-F63D-FE32-BD778FEAE7AE}"/>
          </ac:spMkLst>
        </pc:spChg>
        <pc:spChg chg="del mod">
          <ac:chgData name="Ronda Austin" userId="f20b60c6142a6195" providerId="LiveId" clId="{BC2E776A-CC19-4BAC-9A9C-9C99A9CD0041}" dt="2024-07-02T02:52:34.991" v="230" actId="21"/>
          <ac:spMkLst>
            <pc:docMk/>
            <pc:sldMk cId="3702766345" sldId="289"/>
            <ac:spMk id="3" creationId="{5659A080-2D9E-10DE-E181-A13E9495D1F5}"/>
          </ac:spMkLst>
        </pc:spChg>
      </pc:sldChg>
      <pc:sldChg chg="modSp add ord">
        <pc:chgData name="Ronda Austin" userId="f20b60c6142a6195" providerId="LiveId" clId="{BC2E776A-CC19-4BAC-9A9C-9C99A9CD0041}" dt="2024-07-02T02:54:28.532" v="268"/>
        <pc:sldMkLst>
          <pc:docMk/>
          <pc:sldMk cId="3949683794" sldId="290"/>
        </pc:sldMkLst>
        <pc:spChg chg="mod">
          <ac:chgData name="Ronda Austin" userId="f20b60c6142a6195" providerId="LiveId" clId="{BC2E776A-CC19-4BAC-9A9C-9C99A9CD0041}" dt="2024-07-02T02:49:44.088" v="98" actId="20577"/>
          <ac:spMkLst>
            <pc:docMk/>
            <pc:sldMk cId="3949683794" sldId="290"/>
            <ac:spMk id="2" creationId="{51DD28CA-8F85-F63D-FE32-BD778FEAE7AE}"/>
          </ac:spMkLst>
        </pc:spChg>
        <pc:spChg chg="mod">
          <ac:chgData name="Ronda Austin" userId="f20b60c6142a6195" providerId="LiveId" clId="{BC2E776A-CC19-4BAC-9A9C-9C99A9CD0041}" dt="2024-07-02T02:49:59.807" v="120" actId="20577"/>
          <ac:spMkLst>
            <pc:docMk/>
            <pc:sldMk cId="3949683794" sldId="290"/>
            <ac:spMk id="3" creationId="{5659A080-2D9E-10DE-E181-A13E9495D1F5}"/>
          </ac:spMkLst>
        </pc:spChg>
      </pc:sldChg>
      <pc:sldChg chg="delSp modSp add mod ord delAnim modAnim">
        <pc:chgData name="Ronda Austin" userId="f20b60c6142a6195" providerId="LiveId" clId="{BC2E776A-CC19-4BAC-9A9C-9C99A9CD0041}" dt="2024-07-02T02:54:55.775" v="272"/>
        <pc:sldMkLst>
          <pc:docMk/>
          <pc:sldMk cId="12126334" sldId="291"/>
        </pc:sldMkLst>
        <pc:spChg chg="mod">
          <ac:chgData name="Ronda Austin" userId="f20b60c6142a6195" providerId="LiveId" clId="{BC2E776A-CC19-4BAC-9A9C-9C99A9CD0041}" dt="2024-07-02T02:50:31.574" v="164" actId="20577"/>
          <ac:spMkLst>
            <pc:docMk/>
            <pc:sldMk cId="12126334" sldId="291"/>
            <ac:spMk id="2" creationId="{51DD28CA-8F85-F63D-FE32-BD778FEAE7AE}"/>
          </ac:spMkLst>
        </pc:spChg>
        <pc:spChg chg="del mod">
          <ac:chgData name="Ronda Austin" userId="f20b60c6142a6195" providerId="LiveId" clId="{BC2E776A-CC19-4BAC-9A9C-9C99A9CD0041}" dt="2024-07-02T02:50:46.139" v="166" actId="21"/>
          <ac:spMkLst>
            <pc:docMk/>
            <pc:sldMk cId="12126334" sldId="291"/>
            <ac:spMk id="3" creationId="{5659A080-2D9E-10DE-E181-A13E9495D1F5}"/>
          </ac:spMkLst>
        </pc:spChg>
      </pc:sldChg>
      <pc:sldChg chg="addSp delSp modSp add mod ord delAnim">
        <pc:chgData name="Ronda Austin" userId="f20b60c6142a6195" providerId="LiveId" clId="{BC2E776A-CC19-4BAC-9A9C-9C99A9CD0041}" dt="2024-07-02T02:55:13.974" v="274"/>
        <pc:sldMkLst>
          <pc:docMk/>
          <pc:sldMk cId="3191845298" sldId="292"/>
        </pc:sldMkLst>
        <pc:spChg chg="mod">
          <ac:chgData name="Ronda Austin" userId="f20b60c6142a6195" providerId="LiveId" clId="{BC2E776A-CC19-4BAC-9A9C-9C99A9CD0041}" dt="2024-07-02T02:51:27.704" v="211" actId="20577"/>
          <ac:spMkLst>
            <pc:docMk/>
            <pc:sldMk cId="3191845298" sldId="292"/>
            <ac:spMk id="2" creationId="{51DD28CA-8F85-F63D-FE32-BD778FEAE7AE}"/>
          </ac:spMkLst>
        </pc:spChg>
        <pc:spChg chg="del">
          <ac:chgData name="Ronda Austin" userId="f20b60c6142a6195" providerId="LiveId" clId="{BC2E776A-CC19-4BAC-9A9C-9C99A9CD0041}" dt="2024-07-02T02:51:34.701" v="212" actId="21"/>
          <ac:spMkLst>
            <pc:docMk/>
            <pc:sldMk cId="3191845298" sldId="292"/>
            <ac:spMk id="3" creationId="{5659A080-2D9E-10DE-E181-A13E9495D1F5}"/>
          </ac:spMkLst>
        </pc:spChg>
        <pc:spChg chg="add del mod">
          <ac:chgData name="Ronda Austin" userId="f20b60c6142a6195" providerId="LiveId" clId="{BC2E776A-CC19-4BAC-9A9C-9C99A9CD0041}" dt="2024-07-02T02:51:44.329" v="213" actId="21"/>
          <ac:spMkLst>
            <pc:docMk/>
            <pc:sldMk cId="3191845298" sldId="292"/>
            <ac:spMk id="5" creationId="{56685045-EDC8-0321-B640-F2846B2D5C74}"/>
          </ac:spMkLst>
        </pc:spChg>
      </pc:sldChg>
      <pc:sldChg chg="modSp add ord">
        <pc:chgData name="Ronda Austin" userId="f20b60c6142a6195" providerId="LiveId" clId="{BC2E776A-CC19-4BAC-9A9C-9C99A9CD0041}" dt="2024-07-02T02:55:58.640" v="278"/>
        <pc:sldMkLst>
          <pc:docMk/>
          <pc:sldMk cId="3510418730" sldId="293"/>
        </pc:sldMkLst>
        <pc:spChg chg="mod">
          <ac:chgData name="Ronda Austin" userId="f20b60c6142a6195" providerId="LiveId" clId="{BC2E776A-CC19-4BAC-9A9C-9C99A9CD0041}" dt="2024-07-02T02:52:57.786" v="264" actId="20577"/>
          <ac:spMkLst>
            <pc:docMk/>
            <pc:sldMk cId="3510418730" sldId="293"/>
            <ac:spMk id="2" creationId="{51DD28CA-8F85-F63D-FE32-BD778FEAE7AE}"/>
          </ac:spMkLst>
        </pc:spChg>
      </pc:sldChg>
      <pc:sldChg chg="add ord">
        <pc:chgData name="Ronda Austin" userId="f20b60c6142a6195" providerId="LiveId" clId="{BC2E776A-CC19-4BAC-9A9C-9C99A9CD0041}" dt="2024-07-02T02:54:13.196" v="266"/>
        <pc:sldMkLst>
          <pc:docMk/>
          <pc:sldMk cId="1757239958" sldId="294"/>
        </pc:sldMkLst>
      </pc:sldChg>
      <pc:sldChg chg="addSp delSp modSp add mod ord">
        <pc:chgData name="Ronda Austin" userId="f20b60c6142a6195" providerId="LiveId" clId="{BC2E776A-CC19-4BAC-9A9C-9C99A9CD0041}" dt="2024-07-02T04:15:56.989" v="999" actId="207"/>
        <pc:sldMkLst>
          <pc:docMk/>
          <pc:sldMk cId="949990251" sldId="295"/>
        </pc:sldMkLst>
        <pc:spChg chg="del mod">
          <ac:chgData name="Ronda Austin" userId="f20b60c6142a6195" providerId="LiveId" clId="{BC2E776A-CC19-4BAC-9A9C-9C99A9CD0041}" dt="2024-07-02T03:06:55.933" v="340" actId="21"/>
          <ac:spMkLst>
            <pc:docMk/>
            <pc:sldMk cId="949990251" sldId="295"/>
            <ac:spMk id="5" creationId="{3563C4B1-0FFC-008F-D945-5225C845EB6D}"/>
          </ac:spMkLst>
        </pc:spChg>
        <pc:spChg chg="add mod">
          <ac:chgData name="Ronda Austin" userId="f20b60c6142a6195" providerId="LiveId" clId="{BC2E776A-CC19-4BAC-9A9C-9C99A9CD0041}" dt="2024-07-02T04:15:56.989" v="999" actId="207"/>
          <ac:spMkLst>
            <pc:docMk/>
            <pc:sldMk cId="949990251" sldId="295"/>
            <ac:spMk id="7" creationId="{0B7F6A71-ED08-D2D5-C16B-5EE1F6DC1462}"/>
          </ac:spMkLst>
        </pc:spChg>
        <pc:spChg chg="mod">
          <ac:chgData name="Ronda Austin" userId="f20b60c6142a6195" providerId="LiveId" clId="{BC2E776A-CC19-4BAC-9A9C-9C99A9CD0041}" dt="2024-07-02T02:57:25.801" v="316" actId="6549"/>
          <ac:spMkLst>
            <pc:docMk/>
            <pc:sldMk cId="949990251" sldId="295"/>
            <ac:spMk id="8" creationId="{3695BA9C-5E97-09B7-7D18-EBEC42553719}"/>
          </ac:spMkLst>
        </pc:spChg>
        <pc:spChg chg="mod">
          <ac:chgData name="Ronda Austin" userId="f20b60c6142a6195" providerId="LiveId" clId="{BC2E776A-CC19-4BAC-9A9C-9C99A9CD0041}" dt="2024-07-02T03:23:20.544" v="587" actId="1076"/>
          <ac:spMkLst>
            <pc:docMk/>
            <pc:sldMk cId="949990251" sldId="295"/>
            <ac:spMk id="9" creationId="{B23F62FC-037B-309C-418D-E1D2EA262AEF}"/>
          </ac:spMkLst>
        </pc:spChg>
        <pc:spChg chg="mod">
          <ac:chgData name="Ronda Austin" userId="f20b60c6142a6195" providerId="LiveId" clId="{BC2E776A-CC19-4BAC-9A9C-9C99A9CD0041}" dt="2024-07-02T03:22:06.742" v="586" actId="20577"/>
          <ac:spMkLst>
            <pc:docMk/>
            <pc:sldMk cId="949990251" sldId="295"/>
            <ac:spMk id="10" creationId="{8D5C3A47-4C24-3C7C-1443-2386A296DF04}"/>
          </ac:spMkLst>
        </pc:spChg>
        <pc:spChg chg="mod">
          <ac:chgData name="Ronda Austin" userId="f20b60c6142a6195" providerId="LiveId" clId="{BC2E776A-CC19-4BAC-9A9C-9C99A9CD0041}" dt="2024-07-02T03:10:39.712" v="511" actId="1076"/>
          <ac:spMkLst>
            <pc:docMk/>
            <pc:sldMk cId="949990251" sldId="295"/>
            <ac:spMk id="12" creationId="{E0716052-8217-1D54-EA97-CD1754DD455E}"/>
          </ac:spMkLst>
        </pc:spChg>
        <pc:spChg chg="mod">
          <ac:chgData name="Ronda Austin" userId="f20b60c6142a6195" providerId="LiveId" clId="{BC2E776A-CC19-4BAC-9A9C-9C99A9CD0041}" dt="2024-07-02T03:10:58.919" v="514" actId="255"/>
          <ac:spMkLst>
            <pc:docMk/>
            <pc:sldMk cId="949990251" sldId="295"/>
            <ac:spMk id="13" creationId="{FB176AFC-F035-4EDB-CB06-FB8A93B31205}"/>
          </ac:spMkLst>
        </pc:spChg>
        <pc:picChg chg="mod">
          <ac:chgData name="Ronda Austin" userId="f20b60c6142a6195" providerId="LiveId" clId="{BC2E776A-CC19-4BAC-9A9C-9C99A9CD0041}" dt="2024-07-02T03:10:31.552" v="510" actId="1076"/>
          <ac:picMkLst>
            <pc:docMk/>
            <pc:sldMk cId="949990251" sldId="295"/>
            <ac:picMk id="4" creationId="{4F186EE0-93BE-0D00-237F-E58F5FBDB800}"/>
          </ac:picMkLst>
        </pc:picChg>
      </pc:sldChg>
      <pc:sldChg chg="addSp delSp modSp add mod ord">
        <pc:chgData name="Ronda Austin" userId="f20b60c6142a6195" providerId="LiveId" clId="{BC2E776A-CC19-4BAC-9A9C-9C99A9CD0041}" dt="2024-07-02T03:58:51.617" v="891" actId="1076"/>
        <pc:sldMkLst>
          <pc:docMk/>
          <pc:sldMk cId="3559316720" sldId="296"/>
        </pc:sldMkLst>
        <pc:spChg chg="add mod">
          <ac:chgData name="Ronda Austin" userId="f20b60c6142a6195" providerId="LiveId" clId="{BC2E776A-CC19-4BAC-9A9C-9C99A9CD0041}" dt="2024-07-02T03:58:38.291" v="887" actId="20577"/>
          <ac:spMkLst>
            <pc:docMk/>
            <pc:sldMk cId="3559316720" sldId="296"/>
            <ac:spMk id="3" creationId="{81CF4025-6E76-9ACB-1C7A-EAF99AACA22A}"/>
          </ac:spMkLst>
        </pc:spChg>
        <pc:spChg chg="del">
          <ac:chgData name="Ronda Austin" userId="f20b60c6142a6195" providerId="LiveId" clId="{BC2E776A-CC19-4BAC-9A9C-9C99A9CD0041}" dt="2024-07-02T03:24:03.919" v="593" actId="21"/>
          <ac:spMkLst>
            <pc:docMk/>
            <pc:sldMk cId="3559316720" sldId="296"/>
            <ac:spMk id="15" creationId="{12EC3FE2-C5BB-3A22-CE37-B536ECF6B501}"/>
          </ac:spMkLst>
        </pc:spChg>
        <pc:spChg chg="del mod">
          <ac:chgData name="Ronda Austin" userId="f20b60c6142a6195" providerId="LiveId" clId="{BC2E776A-CC19-4BAC-9A9C-9C99A9CD0041}" dt="2024-07-02T03:23:59.019" v="592"/>
          <ac:spMkLst>
            <pc:docMk/>
            <pc:sldMk cId="3559316720" sldId="296"/>
            <ac:spMk id="21" creationId="{96917EA5-BA5C-BD3C-B75F-8403D582F88B}"/>
          </ac:spMkLst>
        </pc:spChg>
        <pc:picChg chg="add mod">
          <ac:chgData name="Ronda Austin" userId="f20b60c6142a6195" providerId="LiveId" clId="{BC2E776A-CC19-4BAC-9A9C-9C99A9CD0041}" dt="2024-07-02T03:58:51.617" v="891" actId="1076"/>
          <ac:picMkLst>
            <pc:docMk/>
            <pc:sldMk cId="3559316720" sldId="296"/>
            <ac:picMk id="4" creationId="{C6E0E902-81DD-4C88-16EE-9D50138FEC84}"/>
          </ac:picMkLst>
        </pc:picChg>
        <pc:picChg chg="del">
          <ac:chgData name="Ronda Austin" userId="f20b60c6142a6195" providerId="LiveId" clId="{BC2E776A-CC19-4BAC-9A9C-9C99A9CD0041}" dt="2024-07-02T03:23:59.019" v="590" actId="21"/>
          <ac:picMkLst>
            <pc:docMk/>
            <pc:sldMk cId="3559316720" sldId="296"/>
            <ac:picMk id="14" creationId="{27041914-C82E-E6D7-D4FF-386907631B78}"/>
          </ac:picMkLst>
        </pc:picChg>
      </pc:sldChg>
      <pc:sldChg chg="delSp modSp add mod ord delAnim">
        <pc:chgData name="Ronda Austin" userId="f20b60c6142a6195" providerId="LiveId" clId="{BC2E776A-CC19-4BAC-9A9C-9C99A9CD0041}" dt="2024-07-02T03:59:43.533" v="913" actId="21"/>
        <pc:sldMkLst>
          <pc:docMk/>
          <pc:sldMk cId="1271927044" sldId="297"/>
        </pc:sldMkLst>
        <pc:spChg chg="mod">
          <ac:chgData name="Ronda Austin" userId="f20b60c6142a6195" providerId="LiveId" clId="{BC2E776A-CC19-4BAC-9A9C-9C99A9CD0041}" dt="2024-07-02T03:59:33.161" v="911" actId="20577"/>
          <ac:spMkLst>
            <pc:docMk/>
            <pc:sldMk cId="1271927044" sldId="297"/>
            <ac:spMk id="2" creationId="{51DD28CA-8F85-F63D-FE32-BD778FEAE7AE}"/>
          </ac:spMkLst>
        </pc:spChg>
        <pc:spChg chg="del mod">
          <ac:chgData name="Ronda Austin" userId="f20b60c6142a6195" providerId="LiveId" clId="{BC2E776A-CC19-4BAC-9A9C-9C99A9CD0041}" dt="2024-07-02T03:59:43.533" v="913" actId="21"/>
          <ac:spMkLst>
            <pc:docMk/>
            <pc:sldMk cId="1271927044" sldId="297"/>
            <ac:spMk id="3" creationId="{5659A080-2D9E-10DE-E181-A13E9495D1F5}"/>
          </ac:spMkLst>
        </pc:spChg>
      </pc:sldChg>
      <pc:sldChg chg="addSp modSp add del mod ord">
        <pc:chgData name="Ronda Austin" userId="f20b60c6142a6195" providerId="LiveId" clId="{BC2E776A-CC19-4BAC-9A9C-9C99A9CD0041}" dt="2024-07-02T03:57:20.556" v="817" actId="2696"/>
        <pc:sldMkLst>
          <pc:docMk/>
          <pc:sldMk cId="2186892986" sldId="297"/>
        </pc:sldMkLst>
        <pc:picChg chg="add mod">
          <ac:chgData name="Ronda Austin" userId="f20b60c6142a6195" providerId="LiveId" clId="{BC2E776A-CC19-4BAC-9A9C-9C99A9CD0041}" dt="2024-07-02T03:31:32.218" v="612" actId="14100"/>
          <ac:picMkLst>
            <pc:docMk/>
            <pc:sldMk cId="2186892986" sldId="297"/>
            <ac:picMk id="2" creationId="{9EEBF47B-42EB-6FAB-FEAC-A5845D7AAED2}"/>
          </ac:picMkLst>
        </pc:picChg>
        <pc:picChg chg="mod">
          <ac:chgData name="Ronda Austin" userId="f20b60c6142a6195" providerId="LiveId" clId="{BC2E776A-CC19-4BAC-9A9C-9C99A9CD0041}" dt="2024-07-02T03:31:38.530" v="613" actId="1076"/>
          <ac:picMkLst>
            <pc:docMk/>
            <pc:sldMk cId="2186892986" sldId="297"/>
            <ac:picMk id="3" creationId="{8971E7A0-D6CF-4FC9-BBAC-CC69C85E1C4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5198D-E754-4B6B-A1BE-8BAF12FEA1CF}"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7622641-CA7E-4D88-BB5E-EAB47560CA34}">
      <dgm:prSet/>
      <dgm:spPr/>
      <dgm:t>
        <a:bodyPr/>
        <a:lstStyle/>
        <a:p>
          <a:r>
            <a:rPr lang="en-US" sz="1700" b="0" i="0" u="sng" baseline="0"/>
            <a:t>CUSTOMER SPENDING</a:t>
          </a:r>
          <a:endParaRPr lang="en-US" sz="1700"/>
        </a:p>
      </dgm:t>
    </dgm:pt>
    <dgm:pt modelId="{7C104DD8-C009-42C0-90DF-6EE58836DFCB}" type="parTrans" cxnId="{71D84412-099E-47CC-8354-1275A3864165}">
      <dgm:prSet/>
      <dgm:spPr/>
      <dgm:t>
        <a:bodyPr/>
        <a:lstStyle/>
        <a:p>
          <a:endParaRPr lang="en-US"/>
        </a:p>
      </dgm:t>
    </dgm:pt>
    <dgm:pt modelId="{8D5059FD-CA38-45CA-8E69-06F02DC8159F}" type="sibTrans" cxnId="{71D84412-099E-47CC-8354-1275A3864165}">
      <dgm:prSet/>
      <dgm:spPr/>
      <dgm:t>
        <a:bodyPr/>
        <a:lstStyle/>
        <a:p>
          <a:endParaRPr lang="en-US"/>
        </a:p>
      </dgm:t>
    </dgm:pt>
    <dgm:pt modelId="{5891AB59-B307-4C79-A6F1-F60AB5151FF6}">
      <dgm:prSet custT="1"/>
      <dgm:spPr/>
      <dgm:t>
        <a:bodyPr/>
        <a:lstStyle/>
        <a:p>
          <a:r>
            <a:rPr lang="en-US" sz="1400" b="0" i="0" baseline="0">
              <a:latin typeface="Times New Roman" panose="02020603050405020304" pitchFamily="18" charset="0"/>
              <a:cs typeface="Times New Roman" panose="02020603050405020304" pitchFamily="18" charset="0"/>
            </a:rPr>
            <a:t>The customers were profiled by age and income level.  The   groups who order/spend frequently are young adult/middle income, adult/middle income, middle-aged adult/ middle-upper income, and mature adult/mid-upper income.  </a:t>
          </a:r>
          <a:endParaRPr lang="en-US" sz="1400">
            <a:latin typeface="Times New Roman" panose="02020603050405020304" pitchFamily="18" charset="0"/>
            <a:cs typeface="Times New Roman" panose="02020603050405020304" pitchFamily="18" charset="0"/>
          </a:endParaRPr>
        </a:p>
      </dgm:t>
    </dgm:pt>
    <dgm:pt modelId="{82945E70-C9EB-42F8-9481-45989896BDD8}" type="parTrans" cxnId="{EC5DC05C-ECFB-44C6-8E4F-0D287097E823}">
      <dgm:prSet/>
      <dgm:spPr/>
      <dgm:t>
        <a:bodyPr/>
        <a:lstStyle/>
        <a:p>
          <a:endParaRPr lang="en-US"/>
        </a:p>
      </dgm:t>
    </dgm:pt>
    <dgm:pt modelId="{444D4A2C-A1F2-4333-A2AB-B7701A619956}" type="sibTrans" cxnId="{EC5DC05C-ECFB-44C6-8E4F-0D287097E823}">
      <dgm:prSet/>
      <dgm:spPr/>
      <dgm:t>
        <a:bodyPr/>
        <a:lstStyle/>
        <a:p>
          <a:endParaRPr lang="en-US"/>
        </a:p>
      </dgm:t>
    </dgm:pt>
    <dgm:pt modelId="{DA4057AE-51FE-4CC5-BFFA-50A76CE7717E}">
      <dgm:prSet custT="1"/>
      <dgm:spPr/>
      <dgm:t>
        <a:bodyPr/>
        <a:lstStyle/>
        <a:p>
          <a:r>
            <a:rPr lang="en-US" sz="1400" b="0" i="0" baseline="0">
              <a:latin typeface="Times New Roman" panose="02020603050405020304" pitchFamily="18" charset="0"/>
              <a:cs typeface="Times New Roman" panose="02020603050405020304" pitchFamily="18" charset="0"/>
            </a:rPr>
            <a:t>The lower income groups have much lower orders suggesting prices and delivery fees are too costly and/ or there is a  general lack of knowledge of the company. </a:t>
          </a:r>
          <a:endParaRPr lang="en-US" sz="1400">
            <a:latin typeface="Times New Roman" panose="02020603050405020304" pitchFamily="18" charset="0"/>
            <a:cs typeface="Times New Roman" panose="02020603050405020304" pitchFamily="18" charset="0"/>
          </a:endParaRPr>
        </a:p>
      </dgm:t>
    </dgm:pt>
    <dgm:pt modelId="{75E0D570-197C-40DC-BEA2-C9D807E9352F}" type="parTrans" cxnId="{1B8BD6BC-AD43-4E18-B756-4E078A619E24}">
      <dgm:prSet/>
      <dgm:spPr/>
      <dgm:t>
        <a:bodyPr/>
        <a:lstStyle/>
        <a:p>
          <a:endParaRPr lang="en-US"/>
        </a:p>
      </dgm:t>
    </dgm:pt>
    <dgm:pt modelId="{B0C9A0D1-722B-405C-93E8-0B34C7B5628C}" type="sibTrans" cxnId="{1B8BD6BC-AD43-4E18-B756-4E078A619E24}">
      <dgm:prSet/>
      <dgm:spPr/>
      <dgm:t>
        <a:bodyPr/>
        <a:lstStyle/>
        <a:p>
          <a:endParaRPr lang="en-US"/>
        </a:p>
      </dgm:t>
    </dgm:pt>
    <dgm:pt modelId="{406B4043-8A4D-42AC-A205-A13406842033}">
      <dgm:prSet custT="1"/>
      <dgm:spPr/>
      <dgm:t>
        <a:bodyPr/>
        <a:lstStyle/>
        <a:p>
          <a:r>
            <a:rPr lang="en-US" sz="1400" b="0" i="0" baseline="0">
              <a:latin typeface="Times New Roman" panose="02020603050405020304" pitchFamily="18" charset="0"/>
              <a:cs typeface="Times New Roman" panose="02020603050405020304" pitchFamily="18" charset="0"/>
            </a:rPr>
            <a:t>Advertising through social media and social platforms can help reach a younger audience.  </a:t>
          </a:r>
          <a:endParaRPr lang="en-US" sz="1400">
            <a:latin typeface="Times New Roman" panose="02020603050405020304" pitchFamily="18" charset="0"/>
            <a:cs typeface="Times New Roman" panose="02020603050405020304" pitchFamily="18" charset="0"/>
          </a:endParaRPr>
        </a:p>
      </dgm:t>
    </dgm:pt>
    <dgm:pt modelId="{12FA4FFF-BB79-423F-A184-CE744E383AEF}" type="parTrans" cxnId="{912DF510-5C49-4542-A77F-411A95F73D46}">
      <dgm:prSet/>
      <dgm:spPr/>
      <dgm:t>
        <a:bodyPr/>
        <a:lstStyle/>
        <a:p>
          <a:endParaRPr lang="en-US"/>
        </a:p>
      </dgm:t>
    </dgm:pt>
    <dgm:pt modelId="{36827B31-326D-47F8-9B9F-52EB041EC950}" type="sibTrans" cxnId="{912DF510-5C49-4542-A77F-411A95F73D46}">
      <dgm:prSet/>
      <dgm:spPr/>
      <dgm:t>
        <a:bodyPr/>
        <a:lstStyle/>
        <a:p>
          <a:endParaRPr lang="en-US"/>
        </a:p>
      </dgm:t>
    </dgm:pt>
    <dgm:pt modelId="{CC415ADD-1D59-4CC4-B733-DA9BF0509C29}">
      <dgm:prSet custT="1"/>
      <dgm:spPr/>
      <dgm:t>
        <a:bodyPr/>
        <a:lstStyle/>
        <a:p>
          <a:r>
            <a:rPr lang="en-US" sz="1400" b="0" i="0" baseline="0">
              <a:latin typeface="Times New Roman" panose="02020603050405020304" pitchFamily="18" charset="0"/>
              <a:cs typeface="Times New Roman" panose="02020603050405020304" pitchFamily="18" charset="0"/>
            </a:rPr>
            <a:t>The upper income groups may feel that the website is more time consuming than they like or that there is not adequate customer service.   </a:t>
          </a:r>
          <a:endParaRPr lang="en-US" sz="1400">
            <a:latin typeface="Times New Roman" panose="02020603050405020304" pitchFamily="18" charset="0"/>
            <a:cs typeface="Times New Roman" panose="02020603050405020304" pitchFamily="18" charset="0"/>
          </a:endParaRPr>
        </a:p>
      </dgm:t>
    </dgm:pt>
    <dgm:pt modelId="{AD0A1446-C48D-496E-9A99-187C00585673}" type="parTrans" cxnId="{FFAFD96A-F64A-450F-8684-0C9ACE66AD29}">
      <dgm:prSet/>
      <dgm:spPr/>
      <dgm:t>
        <a:bodyPr/>
        <a:lstStyle/>
        <a:p>
          <a:endParaRPr lang="en-US"/>
        </a:p>
      </dgm:t>
    </dgm:pt>
    <dgm:pt modelId="{7A94DA14-A65E-4D73-AF57-95623CCE1E11}" type="sibTrans" cxnId="{FFAFD96A-F64A-450F-8684-0C9ACE66AD29}">
      <dgm:prSet/>
      <dgm:spPr/>
      <dgm:t>
        <a:bodyPr/>
        <a:lstStyle/>
        <a:p>
          <a:endParaRPr lang="en-US"/>
        </a:p>
      </dgm:t>
    </dgm:pt>
    <dgm:pt modelId="{2FCE1C16-92FC-4E9E-94F2-2BB43ADE0BA6}">
      <dgm:prSet custT="1"/>
      <dgm:spPr/>
      <dgm:t>
        <a:bodyPr/>
        <a:lstStyle/>
        <a:p>
          <a:r>
            <a:rPr lang="en-US" sz="1400" b="0" i="0" baseline="0">
              <a:latin typeface="Times New Roman" panose="02020603050405020304" pitchFamily="18" charset="0"/>
              <a:cs typeface="Times New Roman" panose="02020603050405020304" pitchFamily="18" charset="0"/>
            </a:rPr>
            <a:t>Providing an accessible, logical website and great customer service, can help facilitate customer's needs. </a:t>
          </a:r>
          <a:endParaRPr lang="en-US" sz="1400">
            <a:latin typeface="Times New Roman" panose="02020603050405020304" pitchFamily="18" charset="0"/>
            <a:cs typeface="Times New Roman" panose="02020603050405020304" pitchFamily="18" charset="0"/>
          </a:endParaRPr>
        </a:p>
      </dgm:t>
    </dgm:pt>
    <dgm:pt modelId="{3CFC1BB4-10D3-49BB-9C76-D11C454B42A3}" type="parTrans" cxnId="{185270D8-233F-4F8F-AC21-84168CBB0CD5}">
      <dgm:prSet/>
      <dgm:spPr/>
      <dgm:t>
        <a:bodyPr/>
        <a:lstStyle/>
        <a:p>
          <a:endParaRPr lang="en-US"/>
        </a:p>
      </dgm:t>
    </dgm:pt>
    <dgm:pt modelId="{36FC391A-8B9E-47FF-BBB0-544B378B3C89}" type="sibTrans" cxnId="{185270D8-233F-4F8F-AC21-84168CBB0CD5}">
      <dgm:prSet/>
      <dgm:spPr/>
      <dgm:t>
        <a:bodyPr/>
        <a:lstStyle/>
        <a:p>
          <a:endParaRPr lang="en-US"/>
        </a:p>
      </dgm:t>
    </dgm:pt>
    <dgm:pt modelId="{1C8A92DC-FF7B-4DC5-A1BF-EAA993576FA0}" type="pres">
      <dgm:prSet presAssocID="{4755198D-E754-4B6B-A1BE-8BAF12FEA1CF}" presName="Name0" presStyleCnt="0">
        <dgm:presLayoutVars>
          <dgm:dir/>
          <dgm:resizeHandles val="exact"/>
        </dgm:presLayoutVars>
      </dgm:prSet>
      <dgm:spPr/>
    </dgm:pt>
    <dgm:pt modelId="{EB8C3AF4-7AAC-44AC-BBBD-347BE95EBEE7}" type="pres">
      <dgm:prSet presAssocID="{37622641-CA7E-4D88-BB5E-EAB47560CA34}" presName="node" presStyleLbl="node1" presStyleIdx="0" presStyleCnt="1">
        <dgm:presLayoutVars>
          <dgm:bulletEnabled val="1"/>
        </dgm:presLayoutVars>
      </dgm:prSet>
      <dgm:spPr/>
    </dgm:pt>
  </dgm:ptLst>
  <dgm:cxnLst>
    <dgm:cxn modelId="{912DF510-5C49-4542-A77F-411A95F73D46}" srcId="{37622641-CA7E-4D88-BB5E-EAB47560CA34}" destId="{406B4043-8A4D-42AC-A205-A13406842033}" srcOrd="2" destOrd="0" parTransId="{12FA4FFF-BB79-423F-A184-CE744E383AEF}" sibTransId="{36827B31-326D-47F8-9B9F-52EB041EC950}"/>
    <dgm:cxn modelId="{71D84412-099E-47CC-8354-1275A3864165}" srcId="{4755198D-E754-4B6B-A1BE-8BAF12FEA1CF}" destId="{37622641-CA7E-4D88-BB5E-EAB47560CA34}" srcOrd="0" destOrd="0" parTransId="{7C104DD8-C009-42C0-90DF-6EE58836DFCB}" sibTransId="{8D5059FD-CA38-45CA-8E69-06F02DC8159F}"/>
    <dgm:cxn modelId="{EC5DC05C-ECFB-44C6-8E4F-0D287097E823}" srcId="{37622641-CA7E-4D88-BB5E-EAB47560CA34}" destId="{5891AB59-B307-4C79-A6F1-F60AB5151FF6}" srcOrd="0" destOrd="0" parTransId="{82945E70-C9EB-42F8-9481-45989896BDD8}" sibTransId="{444D4A2C-A1F2-4333-A2AB-B7701A619956}"/>
    <dgm:cxn modelId="{6858D569-727A-4C0C-AB58-C1F042D07BC9}" type="presOf" srcId="{37622641-CA7E-4D88-BB5E-EAB47560CA34}" destId="{EB8C3AF4-7AAC-44AC-BBBD-347BE95EBEE7}" srcOrd="0" destOrd="0" presId="urn:microsoft.com/office/officeart/2016/7/layout/RepeatingBendingProcessNew"/>
    <dgm:cxn modelId="{FFAFD96A-F64A-450F-8684-0C9ACE66AD29}" srcId="{37622641-CA7E-4D88-BB5E-EAB47560CA34}" destId="{CC415ADD-1D59-4CC4-B733-DA9BF0509C29}" srcOrd="3" destOrd="0" parTransId="{AD0A1446-C48D-496E-9A99-187C00585673}" sibTransId="{7A94DA14-A65E-4D73-AF57-95623CCE1E11}"/>
    <dgm:cxn modelId="{2F34174C-C548-4342-8635-6299A480D2C1}" type="presOf" srcId="{CC415ADD-1D59-4CC4-B733-DA9BF0509C29}" destId="{EB8C3AF4-7AAC-44AC-BBBD-347BE95EBEE7}" srcOrd="0" destOrd="4" presId="urn:microsoft.com/office/officeart/2016/7/layout/RepeatingBendingProcessNew"/>
    <dgm:cxn modelId="{BE46ED4E-87FD-4028-AE37-DF88CEE0BF6D}" type="presOf" srcId="{406B4043-8A4D-42AC-A205-A13406842033}" destId="{EB8C3AF4-7AAC-44AC-BBBD-347BE95EBEE7}" srcOrd="0" destOrd="3" presId="urn:microsoft.com/office/officeart/2016/7/layout/RepeatingBendingProcessNew"/>
    <dgm:cxn modelId="{74EDB854-D680-4FE5-900B-ABAAB0BE19B0}" type="presOf" srcId="{4755198D-E754-4B6B-A1BE-8BAF12FEA1CF}" destId="{1C8A92DC-FF7B-4DC5-A1BF-EAA993576FA0}" srcOrd="0" destOrd="0" presId="urn:microsoft.com/office/officeart/2016/7/layout/RepeatingBendingProcessNew"/>
    <dgm:cxn modelId="{CC3AFBAF-DA82-476F-9192-B42D22FFE1A9}" type="presOf" srcId="{DA4057AE-51FE-4CC5-BFFA-50A76CE7717E}" destId="{EB8C3AF4-7AAC-44AC-BBBD-347BE95EBEE7}" srcOrd="0" destOrd="2" presId="urn:microsoft.com/office/officeart/2016/7/layout/RepeatingBendingProcessNew"/>
    <dgm:cxn modelId="{B1C245B5-E998-4C64-93B0-5FD684FC01E6}" type="presOf" srcId="{5891AB59-B307-4C79-A6F1-F60AB5151FF6}" destId="{EB8C3AF4-7AAC-44AC-BBBD-347BE95EBEE7}" srcOrd="0" destOrd="1" presId="urn:microsoft.com/office/officeart/2016/7/layout/RepeatingBendingProcessNew"/>
    <dgm:cxn modelId="{1B8BD6BC-AD43-4E18-B756-4E078A619E24}" srcId="{37622641-CA7E-4D88-BB5E-EAB47560CA34}" destId="{DA4057AE-51FE-4CC5-BFFA-50A76CE7717E}" srcOrd="1" destOrd="0" parTransId="{75E0D570-197C-40DC-BEA2-C9D807E9352F}" sibTransId="{B0C9A0D1-722B-405C-93E8-0B34C7B5628C}"/>
    <dgm:cxn modelId="{6D61A0C4-1B08-4491-A470-E5DF910CEED5}" type="presOf" srcId="{2FCE1C16-92FC-4E9E-94F2-2BB43ADE0BA6}" destId="{EB8C3AF4-7AAC-44AC-BBBD-347BE95EBEE7}" srcOrd="0" destOrd="5" presId="urn:microsoft.com/office/officeart/2016/7/layout/RepeatingBendingProcessNew"/>
    <dgm:cxn modelId="{185270D8-233F-4F8F-AC21-84168CBB0CD5}" srcId="{37622641-CA7E-4D88-BB5E-EAB47560CA34}" destId="{2FCE1C16-92FC-4E9E-94F2-2BB43ADE0BA6}" srcOrd="4" destOrd="0" parTransId="{3CFC1BB4-10D3-49BB-9C76-D11C454B42A3}" sibTransId="{36FC391A-8B9E-47FF-BBB0-544B378B3C89}"/>
    <dgm:cxn modelId="{EE19BDE2-3064-4BEC-A913-670CFE0BC579}" type="presParOf" srcId="{1C8A92DC-FF7B-4DC5-A1BF-EAA993576FA0}" destId="{EB8C3AF4-7AAC-44AC-BBBD-347BE95EBEE7}" srcOrd="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C3AF4-7AAC-44AC-BBBD-347BE95EBEE7}">
      <dsp:nvSpPr>
        <dsp:cNvPr id="0" name=""/>
        <dsp:cNvSpPr/>
      </dsp:nvSpPr>
      <dsp:spPr>
        <a:xfrm>
          <a:off x="2716" y="10116"/>
          <a:ext cx="5557553" cy="33345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325" tIns="285853" rIns="272325" bIns="285853" numCol="1" spcCol="1270" anchor="t" anchorCtr="0">
          <a:noAutofit/>
        </a:bodyPr>
        <a:lstStyle/>
        <a:p>
          <a:pPr marL="0" lvl="0" indent="0" algn="l" defTabSz="755650">
            <a:lnSpc>
              <a:spcPct val="90000"/>
            </a:lnSpc>
            <a:spcBef>
              <a:spcPct val="0"/>
            </a:spcBef>
            <a:spcAft>
              <a:spcPct val="35000"/>
            </a:spcAft>
            <a:buNone/>
          </a:pPr>
          <a:r>
            <a:rPr lang="en-US" sz="1700" b="0" i="0" u="sng" kern="1200" baseline="0"/>
            <a:t>CUSTOMER SPENDING</a:t>
          </a:r>
          <a:endParaRPr lang="en-US" sz="1700" kern="1200"/>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The customers were profiled by age and income level.  The   groups who order/spend frequently are young adult/middle income, adult/middle income, middle-aged adult/ middle-upper income, and mature adult/mid-upper income.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The lower income groups have much lower orders suggesting prices and delivery fees are too costly and/ or there is a  general lack of knowledge of the company.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Advertising through social media and social platforms can help reach a younger audience.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The upper income groups may feel that the website is more time consuming than they like or that there is not adequate customer service.   </a:t>
          </a:r>
          <a:endParaRPr lang="en-US" sz="1400" kern="120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baseline="0">
              <a:latin typeface="Times New Roman" panose="02020603050405020304" pitchFamily="18" charset="0"/>
              <a:cs typeface="Times New Roman" panose="02020603050405020304" pitchFamily="18" charset="0"/>
            </a:rPr>
            <a:t>Providing an accessible, logical website and great customer service, can help facilitate customer's needs. </a:t>
          </a:r>
          <a:endParaRPr lang="en-US" sz="1400" kern="1200">
            <a:latin typeface="Times New Roman" panose="02020603050405020304" pitchFamily="18" charset="0"/>
            <a:cs typeface="Times New Roman" panose="02020603050405020304" pitchFamily="18" charset="0"/>
          </a:endParaRPr>
        </a:p>
      </dsp:txBody>
      <dsp:txXfrm>
        <a:off x="2716" y="10116"/>
        <a:ext cx="5557553" cy="333453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BB83A-A08C-4B7D-9F78-7C77F01C2F75}" type="datetimeFigureOut">
              <a:rPr lang="LID4096" smtClean="0"/>
              <a:t>07/01/2024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9A02B-DE37-43CD-AB6E-254D86DA36A6}" type="slidenum">
              <a:rPr lang="LID4096" smtClean="0"/>
              <a:t>‹#›</a:t>
            </a:fld>
            <a:endParaRPr lang="LID4096"/>
          </a:p>
        </p:txBody>
      </p:sp>
    </p:spTree>
    <p:extLst>
      <p:ext uri="{BB962C8B-B14F-4D97-AF65-F5344CB8AC3E}">
        <p14:creationId xmlns:p14="http://schemas.microsoft.com/office/powerpoint/2010/main" val="270962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FEC6-751E-DE55-E46A-BDD2EB5E2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AE11BF4B-6590-4E28-3B15-8754E18D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FF54A02A-727E-A715-CEFB-E15A5A5FD05E}"/>
              </a:ext>
            </a:extLst>
          </p:cNvPr>
          <p:cNvSpPr>
            <a:spLocks noGrp="1"/>
          </p:cNvSpPr>
          <p:nvPr>
            <p:ph type="dt" sz="half" idx="10"/>
          </p:nvPr>
        </p:nvSpPr>
        <p:spPr/>
        <p:txBody>
          <a:bodyPr/>
          <a:lstStyle/>
          <a:p>
            <a:fld id="{7E741495-840B-4C30-805F-A306D40E99CC}" type="datetime1">
              <a:rPr lang="en-US" smtClean="0"/>
              <a:t>7/2/2024</a:t>
            </a:fld>
            <a:endParaRPr lang="en-US"/>
          </a:p>
        </p:txBody>
      </p:sp>
      <p:sp>
        <p:nvSpPr>
          <p:cNvPr id="5" name="Footer Placeholder 4">
            <a:extLst>
              <a:ext uri="{FF2B5EF4-FFF2-40B4-BE49-F238E27FC236}">
                <a16:creationId xmlns:a16="http://schemas.microsoft.com/office/drawing/2014/main" id="{CB4867B8-43E4-1013-9BFC-3A98A7DC1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1AF09-7669-FF29-F104-5F1E1A5114A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2221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05F2-4EDD-B199-FD5F-7C9190FAC1C1}"/>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328EE08-38CB-5ADE-F16B-613BBE928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AB362FC-E897-846C-319A-ADDC050EF8D9}"/>
              </a:ext>
            </a:extLst>
          </p:cNvPr>
          <p:cNvSpPr>
            <a:spLocks noGrp="1"/>
          </p:cNvSpPr>
          <p:nvPr>
            <p:ph type="dt" sz="half" idx="10"/>
          </p:nvPr>
        </p:nvSpPr>
        <p:spPr/>
        <p:txBody>
          <a:bodyPr/>
          <a:lstStyle/>
          <a:p>
            <a:fld id="{BAF865AE-385E-4B92-8974-5279584081C2}" type="datetime1">
              <a:rPr lang="en-US" smtClean="0"/>
              <a:t>7/2/2024</a:t>
            </a:fld>
            <a:endParaRPr lang="en-US"/>
          </a:p>
        </p:txBody>
      </p:sp>
      <p:sp>
        <p:nvSpPr>
          <p:cNvPr id="5" name="Footer Placeholder 4">
            <a:extLst>
              <a:ext uri="{FF2B5EF4-FFF2-40B4-BE49-F238E27FC236}">
                <a16:creationId xmlns:a16="http://schemas.microsoft.com/office/drawing/2014/main" id="{5AA2EFB1-379F-E5F0-3A81-9197CE4DC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2577-5AF8-AB42-8034-D2F3F202233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3290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3ACF2A-6C19-7F1E-ACB2-A9A86F0CA0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F08C59B-02F9-6988-7984-A09DFF913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E38FC04-FBEC-5F64-52EE-13BD6D599204}"/>
              </a:ext>
            </a:extLst>
          </p:cNvPr>
          <p:cNvSpPr>
            <a:spLocks noGrp="1"/>
          </p:cNvSpPr>
          <p:nvPr>
            <p:ph type="dt" sz="half" idx="10"/>
          </p:nvPr>
        </p:nvSpPr>
        <p:spPr/>
        <p:txBody>
          <a:bodyPr/>
          <a:lstStyle/>
          <a:p>
            <a:fld id="{41CAAEE6-46CB-4716-8BC0-232B5E2DE934}" type="datetime1">
              <a:rPr lang="en-US" smtClean="0"/>
              <a:t>7/2/2024</a:t>
            </a:fld>
            <a:endParaRPr lang="en-US"/>
          </a:p>
        </p:txBody>
      </p:sp>
      <p:sp>
        <p:nvSpPr>
          <p:cNvPr id="5" name="Footer Placeholder 4">
            <a:extLst>
              <a:ext uri="{FF2B5EF4-FFF2-40B4-BE49-F238E27FC236}">
                <a16:creationId xmlns:a16="http://schemas.microsoft.com/office/drawing/2014/main" id="{2B59395D-28AB-24C6-F870-2BC4B393E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91006-860D-3C10-26A2-ADAC1EC192B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3978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74D6-F2F1-5B7D-9372-62C20B38143E}"/>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0F2DA3B-3DE2-880B-88A5-140C244D8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E62006C-2592-3D19-D43B-927CB0465FC6}"/>
              </a:ext>
            </a:extLst>
          </p:cNvPr>
          <p:cNvSpPr>
            <a:spLocks noGrp="1"/>
          </p:cNvSpPr>
          <p:nvPr>
            <p:ph type="dt" sz="half" idx="10"/>
          </p:nvPr>
        </p:nvSpPr>
        <p:spPr/>
        <p:txBody>
          <a:bodyPr/>
          <a:lstStyle/>
          <a:p>
            <a:fld id="{2DBAF590-3DF4-49BC-B517-2272E41D17CC}" type="datetime1">
              <a:rPr lang="en-US" smtClean="0"/>
              <a:t>7/2/2024</a:t>
            </a:fld>
            <a:endParaRPr lang="en-US"/>
          </a:p>
        </p:txBody>
      </p:sp>
      <p:sp>
        <p:nvSpPr>
          <p:cNvPr id="5" name="Footer Placeholder 4">
            <a:extLst>
              <a:ext uri="{FF2B5EF4-FFF2-40B4-BE49-F238E27FC236}">
                <a16:creationId xmlns:a16="http://schemas.microsoft.com/office/drawing/2014/main" id="{9D9DF044-2821-5BBF-C1CC-A442DA3CD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B76B1-8E87-EA84-8941-B13DFE258B4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8413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BE52-E04A-DB28-2868-ED05E5425A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0386F11D-0C58-A24C-BFB0-60037C4F75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E0379-C4D4-5ABC-A9EB-3C9031FC2213}"/>
              </a:ext>
            </a:extLst>
          </p:cNvPr>
          <p:cNvSpPr>
            <a:spLocks noGrp="1"/>
          </p:cNvSpPr>
          <p:nvPr>
            <p:ph type="dt" sz="half" idx="10"/>
          </p:nvPr>
        </p:nvSpPr>
        <p:spPr/>
        <p:txBody>
          <a:bodyPr/>
          <a:lstStyle/>
          <a:p>
            <a:fld id="{DB7A0AAE-9795-4695-A38A-6D5844A4BB09}" type="datetime1">
              <a:rPr lang="en-US" smtClean="0"/>
              <a:t>7/2/2024</a:t>
            </a:fld>
            <a:endParaRPr lang="en-US"/>
          </a:p>
        </p:txBody>
      </p:sp>
      <p:sp>
        <p:nvSpPr>
          <p:cNvPr id="5" name="Footer Placeholder 4">
            <a:extLst>
              <a:ext uri="{FF2B5EF4-FFF2-40B4-BE49-F238E27FC236}">
                <a16:creationId xmlns:a16="http://schemas.microsoft.com/office/drawing/2014/main" id="{1CF2DF33-8F5E-0B7C-A9BC-B98995735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2490C-0A90-F734-84D4-3B1725CD39C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37600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758-E4B7-3121-5629-204F3190292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B11B7BD-9415-6101-9E81-8CF037B8B2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5E9E865-B062-096A-AAF6-3636EE7DDF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F2CFAD31-45D8-3197-23BC-0DF920F6923F}"/>
              </a:ext>
            </a:extLst>
          </p:cNvPr>
          <p:cNvSpPr>
            <a:spLocks noGrp="1"/>
          </p:cNvSpPr>
          <p:nvPr>
            <p:ph type="dt" sz="half" idx="10"/>
          </p:nvPr>
        </p:nvSpPr>
        <p:spPr/>
        <p:txBody>
          <a:bodyPr/>
          <a:lstStyle/>
          <a:p>
            <a:fld id="{D1D8D8FB-0EBE-45D2-81E1-D551E4C23680}" type="datetime1">
              <a:rPr lang="en-US" smtClean="0"/>
              <a:t>7/2/2024</a:t>
            </a:fld>
            <a:endParaRPr lang="en-US"/>
          </a:p>
        </p:txBody>
      </p:sp>
      <p:sp>
        <p:nvSpPr>
          <p:cNvPr id="6" name="Footer Placeholder 5">
            <a:extLst>
              <a:ext uri="{FF2B5EF4-FFF2-40B4-BE49-F238E27FC236}">
                <a16:creationId xmlns:a16="http://schemas.microsoft.com/office/drawing/2014/main" id="{7F9C52D6-3120-0C8E-9625-D8CC245AC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E8663-A95A-69B6-E4BD-3888A41AD1E0}"/>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4236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EC2C-25B1-6067-6FB6-AD6FCA4C76D2}"/>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590B116-C8E4-1A7F-005A-1FB74D8AD0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F9B22B-B4AE-B147-9F5A-F875F38F6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A436296-C488-2DF0-0F86-EFAD12A0B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DA3BF-9AED-08ED-BFE3-7F5E0DCA7A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F6EF175C-8BA8-307D-DF73-1E626BFAF18D}"/>
              </a:ext>
            </a:extLst>
          </p:cNvPr>
          <p:cNvSpPr>
            <a:spLocks noGrp="1"/>
          </p:cNvSpPr>
          <p:nvPr>
            <p:ph type="dt" sz="half" idx="10"/>
          </p:nvPr>
        </p:nvSpPr>
        <p:spPr/>
        <p:txBody>
          <a:bodyPr/>
          <a:lstStyle/>
          <a:p>
            <a:fld id="{51983632-F5F0-4D11-ADF7-5AB93B7FBAD5}" type="datetime1">
              <a:rPr lang="en-US" smtClean="0"/>
              <a:t>7/2/2024</a:t>
            </a:fld>
            <a:endParaRPr lang="en-US"/>
          </a:p>
        </p:txBody>
      </p:sp>
      <p:sp>
        <p:nvSpPr>
          <p:cNvPr id="8" name="Footer Placeholder 7">
            <a:extLst>
              <a:ext uri="{FF2B5EF4-FFF2-40B4-BE49-F238E27FC236}">
                <a16:creationId xmlns:a16="http://schemas.microsoft.com/office/drawing/2014/main" id="{86A999CF-AAB6-7CD0-468D-86036B152E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0D3441-3FCB-3306-E766-D75DC987D060}"/>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7739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517A-B59B-865C-325E-B1E40C187D0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A175941-6DAD-3FFC-F749-280707CF3E8B}"/>
              </a:ext>
            </a:extLst>
          </p:cNvPr>
          <p:cNvSpPr>
            <a:spLocks noGrp="1"/>
          </p:cNvSpPr>
          <p:nvPr>
            <p:ph type="dt" sz="half" idx="10"/>
          </p:nvPr>
        </p:nvSpPr>
        <p:spPr/>
        <p:txBody>
          <a:bodyPr/>
          <a:lstStyle/>
          <a:p>
            <a:fld id="{A4DF10C9-8C7B-4950-AC92-85C3E1A1A96D}" type="datetime1">
              <a:rPr lang="en-US" smtClean="0"/>
              <a:t>7/2/2024</a:t>
            </a:fld>
            <a:endParaRPr lang="en-US"/>
          </a:p>
        </p:txBody>
      </p:sp>
      <p:sp>
        <p:nvSpPr>
          <p:cNvPr id="4" name="Footer Placeholder 3">
            <a:extLst>
              <a:ext uri="{FF2B5EF4-FFF2-40B4-BE49-F238E27FC236}">
                <a16:creationId xmlns:a16="http://schemas.microsoft.com/office/drawing/2014/main" id="{944066BE-22F1-1DCB-47E1-F98882622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F05FB4-30E2-C084-A734-3077AC200B5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9523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0CDCBA-0EC7-D307-700A-631D43853B61}"/>
              </a:ext>
            </a:extLst>
          </p:cNvPr>
          <p:cNvSpPr>
            <a:spLocks noGrp="1"/>
          </p:cNvSpPr>
          <p:nvPr>
            <p:ph type="dt" sz="half" idx="10"/>
          </p:nvPr>
        </p:nvSpPr>
        <p:spPr/>
        <p:txBody>
          <a:bodyPr/>
          <a:lstStyle/>
          <a:p>
            <a:fld id="{0F7C3807-E5B2-47E1-BD75-4AB411772E1E}" type="datetime1">
              <a:rPr lang="en-US" smtClean="0"/>
              <a:t>7/2/2024</a:t>
            </a:fld>
            <a:endParaRPr lang="en-US"/>
          </a:p>
        </p:txBody>
      </p:sp>
      <p:sp>
        <p:nvSpPr>
          <p:cNvPr id="3" name="Footer Placeholder 2">
            <a:extLst>
              <a:ext uri="{FF2B5EF4-FFF2-40B4-BE49-F238E27FC236}">
                <a16:creationId xmlns:a16="http://schemas.microsoft.com/office/drawing/2014/main" id="{3383467D-C4C2-99D7-6B1F-1225EE0A7A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82FDF9-DD95-1062-4708-8E9AEF3C77C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71740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F63E-491F-DC4F-EFD1-72CE40EFB9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D3C8C14-8E87-30DF-5BD7-8156F711E9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C091A2B4-4968-30D2-88D9-1C59208E0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59BF1-1A65-5C9D-5EE4-5E3A79CB1661}"/>
              </a:ext>
            </a:extLst>
          </p:cNvPr>
          <p:cNvSpPr>
            <a:spLocks noGrp="1"/>
          </p:cNvSpPr>
          <p:nvPr>
            <p:ph type="dt" sz="half" idx="10"/>
          </p:nvPr>
        </p:nvSpPr>
        <p:spPr/>
        <p:txBody>
          <a:bodyPr/>
          <a:lstStyle/>
          <a:p>
            <a:fld id="{B72E4F53-772B-4104-A6EF-E06389E78372}" type="datetime1">
              <a:rPr lang="en-US" smtClean="0"/>
              <a:t>7/2/2024</a:t>
            </a:fld>
            <a:endParaRPr lang="en-US"/>
          </a:p>
        </p:txBody>
      </p:sp>
      <p:sp>
        <p:nvSpPr>
          <p:cNvPr id="6" name="Footer Placeholder 5">
            <a:extLst>
              <a:ext uri="{FF2B5EF4-FFF2-40B4-BE49-F238E27FC236}">
                <a16:creationId xmlns:a16="http://schemas.microsoft.com/office/drawing/2014/main" id="{3DAE2CD6-AE79-5DB9-7DB5-F02B8C857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12705-FA75-1F1E-CDFB-37CC451A0CEC}"/>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375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CC1E-8B84-0B38-7B6E-0F3DF125B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F269EC7-F35F-38C4-C00B-98BB87452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C323F069-776F-2849-CA37-1F680AC22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5B99EF-1ED0-1981-FBE8-73E36A92A69E}"/>
              </a:ext>
            </a:extLst>
          </p:cNvPr>
          <p:cNvSpPr>
            <a:spLocks noGrp="1"/>
          </p:cNvSpPr>
          <p:nvPr>
            <p:ph type="dt" sz="half" idx="10"/>
          </p:nvPr>
        </p:nvSpPr>
        <p:spPr/>
        <p:txBody>
          <a:bodyPr/>
          <a:lstStyle/>
          <a:p>
            <a:fld id="{FCAF99A3-16F4-40F3-949B-C8E31BA215EA}" type="datetime1">
              <a:rPr lang="en-US" smtClean="0"/>
              <a:t>7/2/2024</a:t>
            </a:fld>
            <a:endParaRPr lang="en-US"/>
          </a:p>
        </p:txBody>
      </p:sp>
      <p:sp>
        <p:nvSpPr>
          <p:cNvPr id="6" name="Footer Placeholder 5">
            <a:extLst>
              <a:ext uri="{FF2B5EF4-FFF2-40B4-BE49-F238E27FC236}">
                <a16:creationId xmlns:a16="http://schemas.microsoft.com/office/drawing/2014/main" id="{1E181BE4-9BC2-FCEA-74B5-D2051AF03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CB2E8D-0AB6-7D06-D08F-D1FC6FE48F82}"/>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6276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2E7568-BE58-3A75-AEF0-CAE2F2B88A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905547F-88EB-BF37-471A-2507E55022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21656939-6E7B-FA7F-8816-51BB0F574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A4DCA0-74DA-4B60-83CF-18EC4114549E}" type="datetime1">
              <a:rPr lang="en-US" smtClean="0"/>
              <a:t>7/2/2024</a:t>
            </a:fld>
            <a:endParaRPr lang="en-US"/>
          </a:p>
        </p:txBody>
      </p:sp>
      <p:sp>
        <p:nvSpPr>
          <p:cNvPr id="5" name="Footer Placeholder 4">
            <a:extLst>
              <a:ext uri="{FF2B5EF4-FFF2-40B4-BE49-F238E27FC236}">
                <a16:creationId xmlns:a16="http://schemas.microsoft.com/office/drawing/2014/main" id="{79526B1A-07E0-F250-4B7E-02CD2EBA9D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ACD90E-32B2-4D5F-1026-663FA44D42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3374554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public.tableau.com/app/profile/ronda.austin/viz/Immersion2_9_16982785047390/Story1"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public.tableau.com/app/profile/ronda.austin/viz/Immersion2_9_16982785047390/Story1" TargetMode="External"/><Relationship Id="rId1" Type="http://schemas.openxmlformats.org/officeDocument/2006/relationships/slideLayout" Target="../slideLayouts/slideLayout7.xml"/><Relationship Id="rId4" Type="http://schemas.openxmlformats.org/officeDocument/2006/relationships/hyperlink" Target="https://www.youtube.com/watch?v=K-ptTy0RDF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public.tableau.com/app/profile/ronda.austin/viz/Immersion2_9_16982785047390/Story1"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1drv.ms/p/c/f20b60c6142a6195/ETu1yiooNutNseBR2JvZRVsBFchLu2dB5GnKunsJMB8oIw?e=Phjdg0&amp;nav=eyJzSWQiOjI1OCwiY0lkIjo1NzUyNTU3Njd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Austin2112"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datasets/jameslko/gun-violence-dat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public.tableau.com/app/profile/ronda.austin/viz/GunViolenceinUS2/GunViolenceUS?publish=y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vgchartz.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view.officeapps.live.com/op/view.aspx?src=https%3A%2F%2Fcoach-courses-us.s3.amazonaws.com%2Fexercises%2F1024%2F56469%2Fe9c1cbf87625b12f53c062edc65111be%2FTask-1.10.pptx&amp;wdOrigin=BROWSELINK"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Times New Roman" panose="02020603050405020304" pitchFamily="18" charset="0"/>
                <a:cs typeface="Times New Roman" panose="02020603050405020304" pitchFamily="18" charset="0"/>
              </a:rPr>
              <a:t>Data Analytics</a:t>
            </a:r>
            <a:br>
              <a:rPr lang="en-US" sz="5200">
                <a:solidFill>
                  <a:srgbClr val="FFFFFF"/>
                </a:solidFill>
                <a:latin typeface="Times New Roman" panose="02020603050405020304" pitchFamily="18" charset="0"/>
                <a:cs typeface="Times New Roman" panose="02020603050405020304" pitchFamily="18" charset="0"/>
              </a:rPr>
            </a:br>
            <a:r>
              <a:rPr lang="en-US" sz="5200">
                <a:solidFill>
                  <a:srgbClr val="FFFFFF"/>
                </a:solidFill>
                <a:latin typeface="Times New Roman" panose="02020603050405020304" pitchFamily="18" charset="0"/>
                <a:cs typeface="Times New Roman" panose="02020603050405020304" pitchFamily="18" charset="0"/>
              </a:rPr>
              <a:t>Project Portfolio</a:t>
            </a:r>
            <a:endParaRPr lang="LID4096" sz="520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a:solidFill>
                  <a:srgbClr val="FFFFFF"/>
                </a:solidFill>
                <a:latin typeface="Times New Roman" panose="02020603050405020304" pitchFamily="18" charset="0"/>
                <a:cs typeface="Times New Roman" panose="02020603050405020304" pitchFamily="18" charset="0"/>
              </a:rPr>
              <a:t>Ronda Austin</a:t>
            </a:r>
          </a:p>
          <a:p>
            <a:r>
              <a:rPr lang="en-US" sz="2800">
                <a:solidFill>
                  <a:srgbClr val="FFFFFF"/>
                </a:solidFill>
                <a:latin typeface="Times New Roman" panose="02020603050405020304" pitchFamily="18" charset="0"/>
                <a:cs typeface="Times New Roman" panose="02020603050405020304" pitchFamily="18" charset="0"/>
              </a:rPr>
              <a:t>June 2024</a:t>
            </a:r>
            <a:endParaRPr lang="LID4096" sz="280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3807925-08E3-B3F8-A62F-2374D043B4EE}"/>
              </a:ext>
            </a:extLst>
          </p:cNvPr>
          <p:cNvSpPr>
            <a:spLocks noGrp="1"/>
          </p:cNvSpPr>
          <p:nvPr>
            <p:ph type="sldNum" sz="quarter" idx="12"/>
          </p:nvPr>
        </p:nvSpPr>
        <p:spPr/>
        <p:txBody>
          <a:bodyPr/>
          <a:lstStyle/>
          <a:p>
            <a:fld id="{19590046-DA73-4BBF-84B5-C08E6F75191A}" type="slidenum">
              <a:rPr lang="en-US" smtClean="0"/>
              <a:t>1</a:t>
            </a:fld>
            <a:endParaRPr lang="en-US"/>
          </a:p>
        </p:txBody>
      </p:sp>
    </p:spTree>
    <p:extLst>
      <p:ext uri="{BB962C8B-B14F-4D97-AF65-F5344CB8AC3E}">
        <p14:creationId xmlns:p14="http://schemas.microsoft.com/office/powerpoint/2010/main" val="45474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44475"/>
            <a:ext cx="6426200" cy="6369050"/>
          </a:xfrm>
        </p:spPr>
        <p:txBody>
          <a:bodyPr anchor="t">
            <a:normAutofit/>
          </a:bodyPr>
          <a:lstStyle/>
          <a:p>
            <a:r>
              <a:rPr lang="en-US" sz="2000" u="sng"/>
              <a:t>ANALYSIS</a:t>
            </a:r>
          </a:p>
          <a:p>
            <a:endParaRPr lang="en-US"/>
          </a:p>
          <a:p>
            <a:endParaRPr lang="en-US"/>
          </a:p>
          <a:p>
            <a:endParaRPr lang="en-US"/>
          </a:p>
          <a:p>
            <a:endParaRPr lang="en-US">
              <a:hlinkClick r:id="rId2"/>
            </a:endParaRPr>
          </a:p>
          <a:p>
            <a:endParaRPr lang="en-US">
              <a:hlinkClick r:id="rId2"/>
            </a:endParaRPr>
          </a:p>
          <a:p>
            <a:endParaRPr lang="en-US">
              <a:hlinkClick r:id="rId2"/>
            </a:endParaRPr>
          </a:p>
          <a:p>
            <a:endParaRPr lang="en-US">
              <a:hlinkClick r:id="rId2"/>
            </a:endParaRPr>
          </a:p>
          <a:p>
            <a:endParaRPr lang="en-US">
              <a:hlinkClick r:id="rId2"/>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3"/>
          <a:srcRect t="6492" b="8922"/>
          <a:stretch/>
        </p:blipFill>
        <p:spPr>
          <a:xfrm>
            <a:off x="155795" y="5475767"/>
            <a:ext cx="11922791" cy="1137684"/>
          </a:xfrm>
          <a:prstGeom prst="rect">
            <a:avLst/>
          </a:prstGeom>
        </p:spPr>
      </p:pic>
      <p:pic>
        <p:nvPicPr>
          <p:cNvPr id="2" name="slide5" descr="Story 14">
            <a:extLst>
              <a:ext uri="{FF2B5EF4-FFF2-40B4-BE49-F238E27FC236}">
                <a16:creationId xmlns:a16="http://schemas.microsoft.com/office/drawing/2014/main" id="{BABD7032-E56F-BC59-0852-3A920528DBF1}"/>
              </a:ext>
            </a:extLst>
          </p:cNvPr>
          <p:cNvPicPr>
            <a:picLocks noChangeAspect="1"/>
          </p:cNvPicPr>
          <p:nvPr/>
        </p:nvPicPr>
        <p:blipFill rotWithShape="1">
          <a:blip r:embed="rId4">
            <a:extLst>
              <a:ext uri="{28A0092B-C50C-407E-A947-70E740481C1C}">
                <a14:useLocalDpi xmlns:a14="http://schemas.microsoft.com/office/drawing/2010/main" val="0"/>
              </a:ext>
            </a:extLst>
          </a:blip>
          <a:srcRect l="854" t="15531" r="18968" b="33509"/>
          <a:stretch/>
        </p:blipFill>
        <p:spPr>
          <a:xfrm>
            <a:off x="4661171" y="398721"/>
            <a:ext cx="6018027" cy="3556591"/>
          </a:xfrm>
          <a:prstGeom prst="rect">
            <a:avLst/>
          </a:prstGeom>
        </p:spPr>
      </p:pic>
      <p:pic>
        <p:nvPicPr>
          <p:cNvPr id="5" name="Picture 4">
            <a:extLst>
              <a:ext uri="{FF2B5EF4-FFF2-40B4-BE49-F238E27FC236}">
                <a16:creationId xmlns:a16="http://schemas.microsoft.com/office/drawing/2014/main" id="{68E050DF-0811-2859-655B-4052D907BA59}"/>
              </a:ext>
            </a:extLst>
          </p:cNvPr>
          <p:cNvPicPr>
            <a:picLocks noChangeAspect="1"/>
          </p:cNvPicPr>
          <p:nvPr/>
        </p:nvPicPr>
        <p:blipFill>
          <a:blip r:embed="rId5"/>
          <a:stretch>
            <a:fillRect/>
          </a:stretch>
        </p:blipFill>
        <p:spPr>
          <a:xfrm>
            <a:off x="10679198" y="244550"/>
            <a:ext cx="1190161" cy="5444710"/>
          </a:xfrm>
          <a:prstGeom prst="rect">
            <a:avLst/>
          </a:prstGeom>
        </p:spPr>
      </p:pic>
      <p:pic>
        <p:nvPicPr>
          <p:cNvPr id="9" name="Picture 8">
            <a:extLst>
              <a:ext uri="{FF2B5EF4-FFF2-40B4-BE49-F238E27FC236}">
                <a16:creationId xmlns:a16="http://schemas.microsoft.com/office/drawing/2014/main" id="{B7E7E7FF-3428-814B-1ABB-BE3397D53244}"/>
              </a:ext>
            </a:extLst>
          </p:cNvPr>
          <p:cNvPicPr>
            <a:picLocks noChangeAspect="1"/>
          </p:cNvPicPr>
          <p:nvPr/>
        </p:nvPicPr>
        <p:blipFill>
          <a:blip r:embed="rId6"/>
          <a:stretch>
            <a:fillRect/>
          </a:stretch>
        </p:blipFill>
        <p:spPr>
          <a:xfrm>
            <a:off x="379463" y="594313"/>
            <a:ext cx="4072481" cy="5450296"/>
          </a:xfrm>
          <a:prstGeom prst="rect">
            <a:avLst/>
          </a:prstGeom>
        </p:spPr>
      </p:pic>
      <p:sp>
        <p:nvSpPr>
          <p:cNvPr id="4" name="TextBox 3">
            <a:extLst>
              <a:ext uri="{FF2B5EF4-FFF2-40B4-BE49-F238E27FC236}">
                <a16:creationId xmlns:a16="http://schemas.microsoft.com/office/drawing/2014/main" id="{E6509F7E-5FB9-BD7F-A248-93131EDE3120}"/>
              </a:ext>
            </a:extLst>
          </p:cNvPr>
          <p:cNvSpPr txBox="1"/>
          <p:nvPr/>
        </p:nvSpPr>
        <p:spPr>
          <a:xfrm>
            <a:off x="5865251" y="4369981"/>
            <a:ext cx="4310107" cy="92333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It is forecasted that California, New York,  Texas, Pennsylvania, and Florida will have bad Influenza seasons.</a:t>
            </a:r>
            <a:endParaRPr lang="LID4096">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4227FFF-0BA8-A558-EE74-9B8264A2D33E}"/>
              </a:ext>
            </a:extLst>
          </p:cNvPr>
          <p:cNvSpPr>
            <a:spLocks noGrp="1"/>
          </p:cNvSpPr>
          <p:nvPr>
            <p:ph type="sldNum" sz="quarter" idx="12"/>
          </p:nvPr>
        </p:nvSpPr>
        <p:spPr/>
        <p:txBody>
          <a:bodyPr/>
          <a:lstStyle/>
          <a:p>
            <a:fld id="{19590046-DA73-4BBF-84B5-C08E6F75191A}" type="slidenum">
              <a:rPr lang="en-US" smtClean="0"/>
              <a:t>10</a:t>
            </a:fld>
            <a:endParaRPr lang="en-US"/>
          </a:p>
        </p:txBody>
      </p:sp>
    </p:spTree>
    <p:extLst>
      <p:ext uri="{BB962C8B-B14F-4D97-AF65-F5344CB8AC3E}">
        <p14:creationId xmlns:p14="http://schemas.microsoft.com/office/powerpoint/2010/main" val="317402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92100"/>
            <a:ext cx="5940425" cy="3203575"/>
          </a:xfrm>
        </p:spPr>
        <p:txBody>
          <a:bodyPr anchor="t">
            <a:normAutofit/>
          </a:bodyPr>
          <a:lstStyle/>
          <a:p>
            <a:r>
              <a:rPr lang="en-US" u="sng">
                <a:latin typeface="Times New Roman" panose="02020603050405020304" pitchFamily="18" charset="0"/>
                <a:cs typeface="Times New Roman" panose="02020603050405020304" pitchFamily="18" charset="0"/>
              </a:rPr>
              <a:t>Conclusions:</a:t>
            </a:r>
          </a:p>
          <a:p>
            <a:pPr marL="285750" indent="-285750">
              <a:lnSpc>
                <a:spcPct val="100000"/>
              </a:lnSpc>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There is a strong relationship between populations of persons aged 65 years and older and deaths from influenza.</a:t>
            </a:r>
          </a:p>
          <a:p>
            <a:pPr marL="285750" indent="-285750">
              <a:lnSpc>
                <a:spcPct val="100000"/>
              </a:lnSpc>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There are ten states which are at high risk from Influenza and are at high risk of people having complications, hospitalizations, and death.  </a:t>
            </a:r>
          </a:p>
          <a:p>
            <a:pPr marL="285750" indent="-285750">
              <a:lnSpc>
                <a:spcPct val="100000"/>
              </a:lnSpc>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The States at most risk are California, New York, Texas, Pennsylvania and Florida.</a:t>
            </a:r>
            <a:endParaRPr lang="en-US"/>
          </a:p>
          <a:p>
            <a:endParaRPr lang="en-US">
              <a:hlinkClick r:id="rId2"/>
            </a:endParaRPr>
          </a:p>
          <a:p>
            <a:endParaRPr lang="en-US">
              <a:hlinkClick r:id="rId2"/>
            </a:endParaRPr>
          </a:p>
          <a:p>
            <a:endParaRPr lang="en-US">
              <a:hlinkClick r:id="rId2"/>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3"/>
          <a:srcRect t="6492" b="8922"/>
          <a:stretch/>
        </p:blipFill>
        <p:spPr>
          <a:xfrm>
            <a:off x="155795" y="5082363"/>
            <a:ext cx="11922791" cy="1531088"/>
          </a:xfrm>
          <a:prstGeom prst="rect">
            <a:avLst/>
          </a:prstGeom>
        </p:spPr>
      </p:pic>
      <p:sp>
        <p:nvSpPr>
          <p:cNvPr id="7" name="TextBox 6">
            <a:extLst>
              <a:ext uri="{FF2B5EF4-FFF2-40B4-BE49-F238E27FC236}">
                <a16:creationId xmlns:a16="http://schemas.microsoft.com/office/drawing/2014/main" id="{50DC189A-96D8-2101-EDB3-7843E544ECB6}"/>
              </a:ext>
            </a:extLst>
          </p:cNvPr>
          <p:cNvSpPr txBox="1"/>
          <p:nvPr/>
        </p:nvSpPr>
        <p:spPr>
          <a:xfrm>
            <a:off x="6170428" y="292839"/>
            <a:ext cx="5674242" cy="2616101"/>
          </a:xfrm>
          <a:prstGeom prst="rect">
            <a:avLst/>
          </a:prstGeom>
          <a:noFill/>
        </p:spPr>
        <p:txBody>
          <a:bodyPr wrap="square" rtlCol="0">
            <a:spAutoFit/>
          </a:bodyPr>
          <a:lstStyle/>
          <a:p>
            <a:r>
              <a:rPr lang="en-US" sz="2000" u="sng">
                <a:latin typeface="Times New Roman" panose="02020603050405020304" pitchFamily="18" charset="0"/>
                <a:cs typeface="Times New Roman" panose="02020603050405020304" pitchFamily="18" charset="0"/>
              </a:rPr>
              <a:t>Recommendations:</a:t>
            </a:r>
          </a:p>
          <a:p>
            <a:endParaRPr lang="en-US"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Medical staff should be allocated to the US States at the highest risk of deaths are from the vulnerable group of 65 years of age and older. </a:t>
            </a:r>
          </a:p>
          <a:p>
            <a:pPr marL="285750" indent="-285750">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It is advisable to follow CDC guidelines for Influenza prevention, including getting vaccinated,  isolating if you are sick and washing your hands often. </a:t>
            </a:r>
            <a:endParaRPr lang="LID4096">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7D79F0B-A459-4F0D-7AE6-772171BA6576}"/>
              </a:ext>
            </a:extLst>
          </p:cNvPr>
          <p:cNvSpPr txBox="1"/>
          <p:nvPr/>
        </p:nvSpPr>
        <p:spPr>
          <a:xfrm>
            <a:off x="1640957" y="3297259"/>
            <a:ext cx="9696893" cy="1785104"/>
          </a:xfrm>
          <a:prstGeom prst="rect">
            <a:avLst/>
          </a:prstGeom>
          <a:noFill/>
        </p:spPr>
        <p:txBody>
          <a:bodyPr wrap="square" rtlCol="0">
            <a:spAutoFit/>
          </a:bodyPr>
          <a:lstStyle/>
          <a:p>
            <a:r>
              <a:rPr lang="en-US" sz="2000" u="sng">
                <a:latin typeface="Times New Roman" panose="02020603050405020304" pitchFamily="18" charset="0"/>
                <a:cs typeface="Times New Roman" panose="02020603050405020304" pitchFamily="18" charset="0"/>
              </a:rPr>
              <a:t>Project Deliverables</a:t>
            </a:r>
          </a:p>
          <a:p>
            <a:endParaRPr lang="en-US"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Immersion 2.9 | Tableau Public</a:t>
            </a:r>
          </a:p>
          <a:p>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solidFill>
                  <a:srgbClr val="2C283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Medical Staffing Needs for Influenza Season (youtube.com)</a:t>
            </a:r>
            <a:endParaRPr lang="en-US">
              <a:solidFill>
                <a:srgbClr val="2C2830"/>
              </a:solidFill>
              <a:latin typeface="Times New Roman" panose="02020603050405020304" pitchFamily="18" charset="0"/>
              <a:cs typeface="Times New Roman" panose="02020603050405020304" pitchFamily="18" charset="0"/>
            </a:endParaRPr>
          </a:p>
          <a:p>
            <a:endParaRPr lang="en-US"/>
          </a:p>
        </p:txBody>
      </p:sp>
      <p:sp>
        <p:nvSpPr>
          <p:cNvPr id="2" name="Slide Number Placeholder 1">
            <a:extLst>
              <a:ext uri="{FF2B5EF4-FFF2-40B4-BE49-F238E27FC236}">
                <a16:creationId xmlns:a16="http://schemas.microsoft.com/office/drawing/2014/main" id="{07221B75-53F8-500C-27D8-407F66E25639}"/>
              </a:ext>
            </a:extLst>
          </p:cNvPr>
          <p:cNvSpPr>
            <a:spLocks noGrp="1"/>
          </p:cNvSpPr>
          <p:nvPr>
            <p:ph type="sldNum" sz="quarter" idx="12"/>
          </p:nvPr>
        </p:nvSpPr>
        <p:spPr/>
        <p:txBody>
          <a:bodyPr/>
          <a:lstStyle/>
          <a:p>
            <a:fld id="{19590046-DA73-4BBF-84B5-C08E6F75191A}" type="slidenum">
              <a:rPr lang="en-US" smtClean="0"/>
              <a:t>11</a:t>
            </a:fld>
            <a:endParaRPr lang="en-US"/>
          </a:p>
        </p:txBody>
      </p:sp>
    </p:spTree>
    <p:extLst>
      <p:ext uri="{BB962C8B-B14F-4D97-AF65-F5344CB8AC3E}">
        <p14:creationId xmlns:p14="http://schemas.microsoft.com/office/powerpoint/2010/main" val="9966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3.  </a:t>
            </a:r>
            <a:r>
              <a:rPr lang="en-US" sz="5200" dirty="0" err="1">
                <a:solidFill>
                  <a:srgbClr val="FFFFFF"/>
                </a:solidFill>
                <a:latin typeface="Times New Roman" panose="02020603050405020304" pitchFamily="18" charset="0"/>
                <a:cs typeface="Times New Roman" panose="02020603050405020304" pitchFamily="18" charset="0"/>
              </a:rPr>
              <a:t>Rockbuster</a:t>
            </a:r>
            <a:r>
              <a:rPr lang="en-US" sz="5200" dirty="0">
                <a:solidFill>
                  <a:srgbClr val="FFFFFF"/>
                </a:solidFill>
                <a:latin typeface="Times New Roman" panose="02020603050405020304" pitchFamily="18" charset="0"/>
                <a:cs typeface="Times New Roman" panose="02020603050405020304" pitchFamily="18" charset="0"/>
              </a:rPr>
              <a:t> Stealth, LLC</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0806F27-09FF-5404-4018-4476245BEE54}"/>
              </a:ext>
            </a:extLst>
          </p:cNvPr>
          <p:cNvSpPr>
            <a:spLocks noGrp="1"/>
          </p:cNvSpPr>
          <p:nvPr>
            <p:ph type="sldNum" sz="quarter" idx="12"/>
          </p:nvPr>
        </p:nvSpPr>
        <p:spPr/>
        <p:txBody>
          <a:bodyPr/>
          <a:lstStyle/>
          <a:p>
            <a:fld id="{19590046-DA73-4BBF-84B5-C08E6F75191A}" type="slidenum">
              <a:rPr lang="en-US" smtClean="0"/>
              <a:t>12</a:t>
            </a:fld>
            <a:endParaRPr lang="en-US"/>
          </a:p>
        </p:txBody>
      </p:sp>
    </p:spTree>
    <p:extLst>
      <p:ext uri="{BB962C8B-B14F-4D97-AF65-F5344CB8AC3E}">
        <p14:creationId xmlns:p14="http://schemas.microsoft.com/office/powerpoint/2010/main" val="121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911077" y="0"/>
            <a:ext cx="10369842" cy="2385291"/>
          </a:xfrm>
        </p:spPr>
        <p:txBody>
          <a:bodyPr>
            <a:normAutofit fontScale="90000"/>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r>
              <a:rPr lang="en-US" sz="3600" b="1" u="sng">
                <a:latin typeface="Times New Roman" panose="02020603050405020304" pitchFamily="18" charset="0"/>
                <a:cs typeface="Times New Roman" panose="02020603050405020304" pitchFamily="18" charset="0"/>
              </a:rPr>
              <a:t>3. </a:t>
            </a:r>
            <a:r>
              <a:rPr lang="en-US" sz="3600" b="1" u="sng" err="1">
                <a:latin typeface="Times New Roman" panose="02020603050405020304" pitchFamily="18" charset="0"/>
                <a:cs typeface="Times New Roman" panose="02020603050405020304" pitchFamily="18" charset="0"/>
              </a:rPr>
              <a:t>Rockbuster</a:t>
            </a:r>
            <a:r>
              <a:rPr lang="en-US" sz="3600" b="1" u="sng">
                <a:latin typeface="Times New Roman" panose="02020603050405020304" pitchFamily="18" charset="0"/>
                <a:cs typeface="Times New Roman" panose="02020603050405020304" pitchFamily="18" charset="0"/>
              </a:rPr>
              <a:t> Stealth, LLC</a:t>
            </a:r>
            <a:br>
              <a:rPr lang="en-US" sz="2000" b="1" u="sng">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OBJECTIVE</a:t>
            </a:r>
            <a:br>
              <a:rPr lang="en-US" sz="2200">
                <a:latin typeface="Times New Roman" panose="02020603050405020304" pitchFamily="18" charset="0"/>
                <a:cs typeface="Times New Roman" panose="02020603050405020304" pitchFamily="18" charset="0"/>
              </a:rPr>
            </a:br>
            <a:r>
              <a:rPr lang="en-US" sz="2200" err="1">
                <a:latin typeface="Times New Roman" panose="02020603050405020304" pitchFamily="18" charset="0"/>
                <a:cs typeface="Times New Roman" panose="02020603050405020304" pitchFamily="18" charset="0"/>
              </a:rPr>
              <a:t>Rockbuster</a:t>
            </a:r>
            <a:r>
              <a:rPr lang="en-US" sz="2200">
                <a:latin typeface="Times New Roman" panose="02020603050405020304" pitchFamily="18" charset="0"/>
                <a:cs typeface="Times New Roman" panose="02020603050405020304" pitchFamily="18" charset="0"/>
              </a:rPr>
              <a:t> is a movie rental company. Facing heavy competition from online streaming services, </a:t>
            </a:r>
            <a:r>
              <a:rPr lang="en-US" sz="2200" err="1">
                <a:latin typeface="Times New Roman" panose="02020603050405020304" pitchFamily="18" charset="0"/>
                <a:cs typeface="Times New Roman" panose="02020603050405020304" pitchFamily="18" charset="0"/>
              </a:rPr>
              <a:t>Rockbuster’s</a:t>
            </a:r>
            <a:r>
              <a:rPr lang="en-US" sz="2200">
                <a:latin typeface="Times New Roman" panose="02020603050405020304" pitchFamily="18" charset="0"/>
                <a:cs typeface="Times New Roman" panose="02020603050405020304" pitchFamily="18" charset="0"/>
              </a:rPr>
              <a:t> team is planning to launch an online video rental service to stay competitive. </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An analysis is conducted to assist with the launch strategy. </a:t>
            </a:r>
            <a:br>
              <a:rPr lang="en-US" sz="2000">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0" y="2108845"/>
            <a:ext cx="11865935" cy="1550473"/>
          </a:xfrm>
          <a:prstGeom prst="rect">
            <a:avLst/>
          </a:prstGeom>
        </p:spPr>
      </p:pic>
      <p:sp>
        <p:nvSpPr>
          <p:cNvPr id="6" name="TextBox 5">
            <a:extLst>
              <a:ext uri="{FF2B5EF4-FFF2-40B4-BE49-F238E27FC236}">
                <a16:creationId xmlns:a16="http://schemas.microsoft.com/office/drawing/2014/main" id="{6960F77A-AEE3-B383-6F49-D57FD5924B01}"/>
              </a:ext>
            </a:extLst>
          </p:cNvPr>
          <p:cNvSpPr txBox="1"/>
          <p:nvPr/>
        </p:nvSpPr>
        <p:spPr>
          <a:xfrm>
            <a:off x="338469" y="3167427"/>
            <a:ext cx="5883348" cy="3323987"/>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KEY QUESTIONS</a:t>
            </a:r>
          </a:p>
          <a:p>
            <a:pPr algn="ctr"/>
            <a:endParaRPr lang="en-US" sz="2400"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Which movies contributed to the most/least revenue gain?</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What was the average rental duration for all videos?</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Which countries are </a:t>
            </a:r>
            <a:r>
              <a:rPr lang="en-US" err="1">
                <a:latin typeface="Times New Roman" panose="02020603050405020304" pitchFamily="18" charset="0"/>
                <a:cs typeface="Times New Roman" panose="02020603050405020304" pitchFamily="18" charset="0"/>
              </a:rPr>
              <a:t>Rockbuster</a:t>
            </a:r>
            <a:r>
              <a:rPr lang="en-US">
                <a:latin typeface="Times New Roman" panose="02020603050405020304" pitchFamily="18" charset="0"/>
                <a:cs typeface="Times New Roman" panose="02020603050405020304" pitchFamily="18" charset="0"/>
              </a:rPr>
              <a:t> customers based in?</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Where are customers with a high lifetime value based?</a:t>
            </a:r>
          </a:p>
          <a:p>
            <a:pPr marL="285750" indent="-285750">
              <a:buFont typeface="Wingdings" panose="05000000000000000000" pitchFamily="2" charset="2"/>
              <a:buChar char="s"/>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a:latin typeface="Times New Roman" panose="02020603050405020304" pitchFamily="18" charset="0"/>
                <a:cs typeface="Times New Roman" panose="02020603050405020304" pitchFamily="18" charset="0"/>
              </a:rPr>
              <a:t>Do sales figures vary between geographic regions?</a:t>
            </a:r>
          </a:p>
        </p:txBody>
      </p:sp>
      <p:sp>
        <p:nvSpPr>
          <p:cNvPr id="7" name="TextBox 6">
            <a:extLst>
              <a:ext uri="{FF2B5EF4-FFF2-40B4-BE49-F238E27FC236}">
                <a16:creationId xmlns:a16="http://schemas.microsoft.com/office/drawing/2014/main" id="{783A839D-F3BB-91A2-6A6B-6DEFCCA62502}"/>
              </a:ext>
            </a:extLst>
          </p:cNvPr>
          <p:cNvSpPr txBox="1"/>
          <p:nvPr/>
        </p:nvSpPr>
        <p:spPr>
          <a:xfrm>
            <a:off x="6397256" y="3182840"/>
            <a:ext cx="5231218" cy="2893100"/>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DATA SET AND TOOLS USED</a:t>
            </a:r>
          </a:p>
          <a:p>
            <a:endParaRPr lang="en-US">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data set contains information about </a:t>
            </a:r>
            <a:r>
              <a:rPr lang="en-US" sz="2000" err="1">
                <a:latin typeface="Times New Roman" panose="02020603050405020304" pitchFamily="18" charset="0"/>
                <a:cs typeface="Times New Roman" panose="02020603050405020304" pitchFamily="18" charset="0"/>
              </a:rPr>
              <a:t>Rockbuster’s</a:t>
            </a:r>
            <a:r>
              <a:rPr lang="en-US" sz="2000">
                <a:latin typeface="Times New Roman" panose="02020603050405020304" pitchFamily="18" charset="0"/>
                <a:cs typeface="Times New Roman" panose="02020603050405020304" pitchFamily="18" charset="0"/>
              </a:rPr>
              <a:t> film inventory, customers, staff and payments. </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tools used are EXCEL,  PostgreSQL/SQL, and TABLEAU.</a:t>
            </a:r>
            <a:endParaRPr lang="LID4096" sz="20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1030DFC-8F35-D03D-1BF5-9C4C2C9862EA}"/>
              </a:ext>
            </a:extLst>
          </p:cNvPr>
          <p:cNvSpPr>
            <a:spLocks noGrp="1"/>
          </p:cNvSpPr>
          <p:nvPr>
            <p:ph type="sldNum" sz="quarter" idx="12"/>
          </p:nvPr>
        </p:nvSpPr>
        <p:spPr/>
        <p:txBody>
          <a:bodyPr/>
          <a:lstStyle/>
          <a:p>
            <a:fld id="{19590046-DA73-4BBF-84B5-C08E6F75191A}" type="slidenum">
              <a:rPr lang="en-US" smtClean="0"/>
              <a:t>13</a:t>
            </a:fld>
            <a:endParaRPr lang="en-US"/>
          </a:p>
        </p:txBody>
      </p:sp>
    </p:spTree>
    <p:extLst>
      <p:ext uri="{BB962C8B-B14F-4D97-AF65-F5344CB8AC3E}">
        <p14:creationId xmlns:p14="http://schemas.microsoft.com/office/powerpoint/2010/main" val="10940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23838"/>
            <a:ext cx="6315075" cy="6389687"/>
          </a:xfrm>
        </p:spPr>
        <p:txBody>
          <a:bodyPr anchor="t">
            <a:normAutofit/>
          </a:bodyPr>
          <a:lstStyle/>
          <a:p>
            <a:r>
              <a:rPr lang="en-US" u="sng">
                <a:latin typeface="Times New Roman" panose="02020603050405020304" pitchFamily="18" charset="0"/>
                <a:cs typeface="Times New Roman" panose="02020603050405020304" pitchFamily="18" charset="0"/>
              </a:rPr>
              <a:t>SKILLS:</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SQL commands – database querying, ordering, limiting, grouping, sorting data.</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Database migration, filtering data. </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Summarizing and cleaning data, joining tables of data, performing subqueries.</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Common table expressions.</a:t>
            </a:r>
          </a:p>
          <a:p>
            <a:pPr marL="342900" indent="-342900">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Visualizations of SQL results using TABLEAU.</a:t>
            </a:r>
            <a:r>
              <a:rPr lang="en-US" sz="1600">
                <a:latin typeface="Times New Roman" panose="02020603050405020304" pitchFamily="18" charset="0"/>
                <a:cs typeface="Times New Roman" panose="02020603050405020304" pitchFamily="18" charset="0"/>
              </a:rPr>
              <a:t> </a:t>
            </a:r>
          </a:p>
          <a:p>
            <a:r>
              <a:rPr lang="en-US" u="sng">
                <a:latin typeface="Times New Roman" panose="02020603050405020304" pitchFamily="18" charset="0"/>
                <a:cs typeface="Times New Roman" panose="02020603050405020304" pitchFamily="18" charset="0"/>
              </a:rPr>
              <a:t>ANALYSIS: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Total Revenue 2006:   $61,312.04</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599 Customers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1000 Movies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17 Genres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Customers in 109 Countries</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Most Popular Rating: PG-13</a:t>
            </a:r>
          </a:p>
          <a:p>
            <a:pPr marL="342900" indent="-342900">
              <a:lnSpc>
                <a:spcPct val="50000"/>
              </a:lnSpc>
              <a:buFont typeface="Wingdings" panose="05000000000000000000" pitchFamily="2" charset="2"/>
              <a:buChar char="s"/>
            </a:pPr>
            <a:r>
              <a:rPr lang="en-US" sz="1800">
                <a:solidFill>
                  <a:schemeClr val="tx1"/>
                </a:solidFill>
                <a:latin typeface="Times New Roman" panose="02020603050405020304" pitchFamily="18" charset="0"/>
                <a:cs typeface="Times New Roman" panose="02020603050405020304" pitchFamily="18" charset="0"/>
              </a:rPr>
              <a:t>Average Rental Duration:  4.985 Days</a:t>
            </a:r>
          </a:p>
          <a:p>
            <a:endParaRPr lang="LID4096"/>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145237" y="5722345"/>
            <a:ext cx="11901526" cy="1135655"/>
          </a:xfrm>
          <a:prstGeom prst="rect">
            <a:avLst/>
          </a:prstGeom>
        </p:spPr>
      </p:pic>
      <p:pic>
        <p:nvPicPr>
          <p:cNvPr id="4" name="Picture 3">
            <a:extLst>
              <a:ext uri="{FF2B5EF4-FFF2-40B4-BE49-F238E27FC236}">
                <a16:creationId xmlns:a16="http://schemas.microsoft.com/office/drawing/2014/main" id="{D52B50B0-7AD5-7782-1ECD-547BE6ADA80B}"/>
              </a:ext>
            </a:extLst>
          </p:cNvPr>
          <p:cNvPicPr>
            <a:picLocks noChangeAspect="1"/>
          </p:cNvPicPr>
          <p:nvPr/>
        </p:nvPicPr>
        <p:blipFill>
          <a:blip r:embed="rId3"/>
          <a:stretch>
            <a:fillRect/>
          </a:stretch>
        </p:blipFill>
        <p:spPr>
          <a:xfrm>
            <a:off x="6425534" y="451928"/>
            <a:ext cx="5174587" cy="4130703"/>
          </a:xfrm>
          <a:prstGeom prst="rect">
            <a:avLst/>
          </a:prstGeom>
        </p:spPr>
      </p:pic>
      <p:sp>
        <p:nvSpPr>
          <p:cNvPr id="5" name="TextBox 4">
            <a:extLst>
              <a:ext uri="{FF2B5EF4-FFF2-40B4-BE49-F238E27FC236}">
                <a16:creationId xmlns:a16="http://schemas.microsoft.com/office/drawing/2014/main" id="{1115F4F6-B360-7AE7-EA64-B61D050C3D73}"/>
              </a:ext>
            </a:extLst>
          </p:cNvPr>
          <p:cNvSpPr txBox="1"/>
          <p:nvPr/>
        </p:nvSpPr>
        <p:spPr>
          <a:xfrm>
            <a:off x="6751674" y="4710223"/>
            <a:ext cx="4465675" cy="92333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The top countries for video rentals </a:t>
            </a:r>
          </a:p>
          <a:p>
            <a:pPr algn="ctr"/>
            <a:r>
              <a:rPr lang="en-US">
                <a:latin typeface="Times New Roman" panose="02020603050405020304" pitchFamily="18" charset="0"/>
                <a:cs typeface="Times New Roman" panose="02020603050405020304" pitchFamily="18" charset="0"/>
              </a:rPr>
              <a:t> include, India, China, United States,</a:t>
            </a:r>
          </a:p>
          <a:p>
            <a:pPr algn="ctr"/>
            <a:r>
              <a:rPr lang="en-US">
                <a:latin typeface="Times New Roman" panose="02020603050405020304" pitchFamily="18" charset="0"/>
                <a:cs typeface="Times New Roman" panose="02020603050405020304" pitchFamily="18" charset="0"/>
              </a:rPr>
              <a:t> Japan, and Mexico. </a:t>
            </a:r>
            <a:endParaRPr lang="LID4096">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07A8F4A-1534-768F-F1BD-6B818A696386}"/>
              </a:ext>
            </a:extLst>
          </p:cNvPr>
          <p:cNvSpPr>
            <a:spLocks noGrp="1"/>
          </p:cNvSpPr>
          <p:nvPr>
            <p:ph type="sldNum" sz="quarter" idx="12"/>
          </p:nvPr>
        </p:nvSpPr>
        <p:spPr/>
        <p:txBody>
          <a:bodyPr/>
          <a:lstStyle/>
          <a:p>
            <a:fld id="{19590046-DA73-4BBF-84B5-C08E6F75191A}" type="slidenum">
              <a:rPr lang="en-US" smtClean="0"/>
              <a:t>14</a:t>
            </a:fld>
            <a:endParaRPr lang="en-US"/>
          </a:p>
        </p:txBody>
      </p:sp>
    </p:spTree>
    <p:extLst>
      <p:ext uri="{BB962C8B-B14F-4D97-AF65-F5344CB8AC3E}">
        <p14:creationId xmlns:p14="http://schemas.microsoft.com/office/powerpoint/2010/main" val="15229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4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00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4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200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4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200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4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2000"/>
                                  </p:stCondLst>
                                  <p:iterate type="lt">
                                    <p:tmPct val="10000"/>
                                  </p:iterate>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4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2000"/>
                                  </p:stCondLst>
                                  <p:iterate type="lt">
                                    <p:tmPct val="10000"/>
                                  </p:iterate>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4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2000"/>
                                  </p:stCondLst>
                                  <p:iterate type="lt">
                                    <p:tmPct val="10000"/>
                                  </p:iterate>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4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000"/>
                                  </p:stCondLst>
                                  <p:iterate type="lt">
                                    <p:tmPct val="10000"/>
                                  </p:iterate>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4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2000"/>
                                  </p:stCondLst>
                                  <p:iterate type="lt">
                                    <p:tmPct val="10000"/>
                                  </p:iterate>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4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2000"/>
                                  </p:stCondLst>
                                  <p:iterate type="lt">
                                    <p:tmPct val="10000"/>
                                  </p:iterate>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4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44475"/>
            <a:ext cx="6426200" cy="6369050"/>
          </a:xfrm>
        </p:spPr>
        <p:txBody>
          <a:bodyPr anchor="t">
            <a:normAutofit/>
          </a:bodyPr>
          <a:lstStyle/>
          <a:p>
            <a:endParaRPr lang="en-US"/>
          </a:p>
          <a:p>
            <a:endParaRPr lang="en-US"/>
          </a:p>
          <a:p>
            <a:endParaRPr lang="en-US">
              <a:hlinkClick r:id="rId2"/>
            </a:endParaRPr>
          </a:p>
          <a:p>
            <a:endParaRPr lang="en-US">
              <a:hlinkClick r:id="rId2"/>
            </a:endParaRPr>
          </a:p>
          <a:p>
            <a:endParaRPr lang="en-US">
              <a:hlinkClick r:id="rId2"/>
            </a:endParaRPr>
          </a:p>
          <a:p>
            <a:endParaRPr lang="en-US">
              <a:hlinkClick r:id="rId2"/>
            </a:endParaRPr>
          </a:p>
          <a:p>
            <a:endParaRPr lang="en-US">
              <a:hlinkClick r:id="rId2"/>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3"/>
          <a:srcRect t="6492" b="8922"/>
          <a:stretch/>
        </p:blipFill>
        <p:spPr>
          <a:xfrm>
            <a:off x="155795" y="5475767"/>
            <a:ext cx="11922791" cy="1137684"/>
          </a:xfrm>
          <a:prstGeom prst="rect">
            <a:avLst/>
          </a:prstGeom>
        </p:spPr>
      </p:pic>
      <p:pic>
        <p:nvPicPr>
          <p:cNvPr id="4" name="Picture 3">
            <a:extLst>
              <a:ext uri="{FF2B5EF4-FFF2-40B4-BE49-F238E27FC236}">
                <a16:creationId xmlns:a16="http://schemas.microsoft.com/office/drawing/2014/main" id="{F63FF318-D898-AB53-11B9-6E1966EB0E94}"/>
              </a:ext>
            </a:extLst>
          </p:cNvPr>
          <p:cNvPicPr>
            <a:picLocks noChangeAspect="1"/>
          </p:cNvPicPr>
          <p:nvPr/>
        </p:nvPicPr>
        <p:blipFill>
          <a:blip r:embed="rId4"/>
          <a:stretch>
            <a:fillRect/>
          </a:stretch>
        </p:blipFill>
        <p:spPr>
          <a:xfrm>
            <a:off x="208146" y="2085278"/>
            <a:ext cx="5669771" cy="3613121"/>
          </a:xfrm>
          <a:prstGeom prst="rect">
            <a:avLst/>
          </a:prstGeom>
        </p:spPr>
      </p:pic>
      <p:pic>
        <p:nvPicPr>
          <p:cNvPr id="6" name="Picture 5">
            <a:extLst>
              <a:ext uri="{FF2B5EF4-FFF2-40B4-BE49-F238E27FC236}">
                <a16:creationId xmlns:a16="http://schemas.microsoft.com/office/drawing/2014/main" id="{B8A48FE8-F1A6-5B42-C54D-80EB6145F1A3}"/>
              </a:ext>
            </a:extLst>
          </p:cNvPr>
          <p:cNvPicPr>
            <a:picLocks noChangeAspect="1"/>
          </p:cNvPicPr>
          <p:nvPr/>
        </p:nvPicPr>
        <p:blipFill>
          <a:blip r:embed="rId5"/>
          <a:stretch>
            <a:fillRect/>
          </a:stretch>
        </p:blipFill>
        <p:spPr>
          <a:xfrm>
            <a:off x="5877917" y="244549"/>
            <a:ext cx="5898234" cy="3292077"/>
          </a:xfrm>
          <a:prstGeom prst="rect">
            <a:avLst/>
          </a:prstGeom>
        </p:spPr>
      </p:pic>
      <p:sp>
        <p:nvSpPr>
          <p:cNvPr id="7" name="TextBox 6">
            <a:extLst>
              <a:ext uri="{FF2B5EF4-FFF2-40B4-BE49-F238E27FC236}">
                <a16:creationId xmlns:a16="http://schemas.microsoft.com/office/drawing/2014/main" id="{73F28BB1-D675-A2B1-4BD1-33F932E894FC}"/>
              </a:ext>
            </a:extLst>
          </p:cNvPr>
          <p:cNvSpPr txBox="1"/>
          <p:nvPr/>
        </p:nvSpPr>
        <p:spPr>
          <a:xfrm>
            <a:off x="616688" y="701749"/>
            <a:ext cx="3859619" cy="1015663"/>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The ratings with the highest number of movie rentals are PG-13 and NC-17.</a:t>
            </a:r>
            <a:endParaRPr lang="LID4096" sz="20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A033150-A7CF-67D3-2579-FA78DE2EFB1C}"/>
              </a:ext>
            </a:extLst>
          </p:cNvPr>
          <p:cNvSpPr txBox="1"/>
          <p:nvPr/>
        </p:nvSpPr>
        <p:spPr>
          <a:xfrm>
            <a:off x="6633903" y="4125433"/>
            <a:ext cx="4711037" cy="1015663"/>
          </a:xfrm>
          <a:prstGeom prst="rect">
            <a:avLst/>
          </a:prstGeom>
          <a:noFill/>
        </p:spPr>
        <p:txBody>
          <a:bodyPr wrap="square" rtlCol="0">
            <a:spAutoFit/>
          </a:bodyPr>
          <a:lstStyle/>
          <a:p>
            <a:pPr algn="ctr"/>
            <a:r>
              <a:rPr lang="en-US" sz="2000" err="1">
                <a:solidFill>
                  <a:schemeClr val="accent1">
                    <a:lumMod val="50000"/>
                  </a:schemeClr>
                </a:solidFill>
                <a:latin typeface="Times New Roman" panose="02020603050405020304" pitchFamily="18" charset="0"/>
                <a:cs typeface="Times New Roman" panose="02020603050405020304" pitchFamily="18" charset="0"/>
              </a:rPr>
              <a:t>Rockbuster</a:t>
            </a:r>
            <a:r>
              <a:rPr lang="en-US" sz="2000">
                <a:solidFill>
                  <a:schemeClr val="accent1">
                    <a:lumMod val="50000"/>
                  </a:schemeClr>
                </a:solidFill>
                <a:latin typeface="Times New Roman" panose="02020603050405020304" pitchFamily="18" charset="0"/>
                <a:cs typeface="Times New Roman" panose="02020603050405020304" pitchFamily="18" charset="0"/>
              </a:rPr>
              <a:t> has customers in 109 countries, with the highest revenue generated by India, China, and USA.</a:t>
            </a:r>
            <a:endParaRPr lang="LID4096" sz="20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EFF7FAD-76DC-0D69-C62A-2B3799841646}"/>
              </a:ext>
            </a:extLst>
          </p:cNvPr>
          <p:cNvSpPr>
            <a:spLocks noGrp="1"/>
          </p:cNvSpPr>
          <p:nvPr>
            <p:ph type="sldNum" sz="quarter" idx="12"/>
          </p:nvPr>
        </p:nvSpPr>
        <p:spPr/>
        <p:txBody>
          <a:bodyPr/>
          <a:lstStyle/>
          <a:p>
            <a:fld id="{19590046-DA73-4BBF-84B5-C08E6F75191A}" type="slidenum">
              <a:rPr lang="en-US" smtClean="0"/>
              <a:t>15</a:t>
            </a:fld>
            <a:endParaRPr lang="en-US"/>
          </a:p>
        </p:txBody>
      </p:sp>
    </p:spTree>
    <p:extLst>
      <p:ext uri="{BB962C8B-B14F-4D97-AF65-F5344CB8AC3E}">
        <p14:creationId xmlns:p14="http://schemas.microsoft.com/office/powerpoint/2010/main" val="349286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490351"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56161" y="4318090"/>
            <a:ext cx="11865935" cy="2348524"/>
          </a:xfrm>
          <a:prstGeom prst="rect">
            <a:avLst/>
          </a:prstGeom>
        </p:spPr>
      </p:pic>
      <p:sp>
        <p:nvSpPr>
          <p:cNvPr id="9" name="TextBox 8">
            <a:extLst>
              <a:ext uri="{FF2B5EF4-FFF2-40B4-BE49-F238E27FC236}">
                <a16:creationId xmlns:a16="http://schemas.microsoft.com/office/drawing/2014/main" id="{FC7AB305-437B-1228-D587-D64E548AF9B6}"/>
              </a:ext>
            </a:extLst>
          </p:cNvPr>
          <p:cNvSpPr txBox="1"/>
          <p:nvPr/>
        </p:nvSpPr>
        <p:spPr>
          <a:xfrm>
            <a:off x="3463556" y="337809"/>
            <a:ext cx="6097772" cy="469167"/>
          </a:xfrm>
          <a:prstGeom prst="rect">
            <a:avLst/>
          </a:prstGeom>
          <a:noFill/>
        </p:spPr>
        <p:txBody>
          <a:bodyPr wrap="square">
            <a:spAutoFit/>
          </a:bodyPr>
          <a:lstStyle/>
          <a:p>
            <a:pPr marL="0" marR="0" lvl="0" indent="0" algn="ctr" defTabSz="914400" rtl="0" eaLnBrk="1" fontAlgn="auto" latinLnBrk="0" hangingPunct="1">
              <a:lnSpc>
                <a:spcPct val="110000"/>
              </a:lnSpc>
              <a:spcBef>
                <a:spcPct val="0"/>
              </a:spcBef>
              <a:spcAft>
                <a:spcPts val="600"/>
              </a:spcAft>
              <a:buClrTx/>
              <a:buSzTx/>
              <a:buFontTx/>
              <a:buNone/>
              <a:tabLst/>
              <a:defRPr/>
            </a:pPr>
            <a:r>
              <a:rPr kumimoji="0" lang="en-US" sz="2400" b="0" i="0" u="sng" strike="noStrike" kern="1200" cap="none" spc="0" normalizeH="0" baseline="0" noProof="0">
                <a:ln>
                  <a:noFill/>
                </a:ln>
                <a:solidFill>
                  <a:srgbClr val="2C2830"/>
                </a:solidFill>
                <a:effectLst/>
                <a:uLnTx/>
                <a:uFillTx/>
                <a:latin typeface="Times New Roman" panose="02020603050405020304" pitchFamily="18" charset="0"/>
                <a:ea typeface="+mn-ea"/>
                <a:cs typeface="Times New Roman" panose="02020603050405020304" pitchFamily="18" charset="0"/>
              </a:rPr>
              <a:t>Results &amp; Conclusions</a:t>
            </a:r>
          </a:p>
        </p:txBody>
      </p:sp>
      <p:sp>
        <p:nvSpPr>
          <p:cNvPr id="11" name="TextBox 10">
            <a:extLst>
              <a:ext uri="{FF2B5EF4-FFF2-40B4-BE49-F238E27FC236}">
                <a16:creationId xmlns:a16="http://schemas.microsoft.com/office/drawing/2014/main" id="{9522923D-4810-88B1-ABB0-8EB65292D856}"/>
              </a:ext>
            </a:extLst>
          </p:cNvPr>
          <p:cNvSpPr txBox="1"/>
          <p:nvPr/>
        </p:nvSpPr>
        <p:spPr>
          <a:xfrm>
            <a:off x="2283119" y="1088551"/>
            <a:ext cx="8458646" cy="2044086"/>
          </a:xfrm>
          <a:prstGeom prst="rect">
            <a:avLst/>
          </a:prstGeom>
          <a:noFill/>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End licensing agreements for movies that do not generate adequate revenue.</a:t>
            </a:r>
          </a:p>
          <a:p>
            <a:pPr marL="285750" marR="0" lvl="0" indent="-285750">
              <a:lnSpc>
                <a:spcPct val="107000"/>
              </a:lnSpc>
              <a:spcBef>
                <a:spcPts val="0"/>
              </a:spcBef>
              <a:spcAft>
                <a:spcPts val="0"/>
              </a:spcAft>
              <a:buFont typeface="Wingdings" panose="05000000000000000000" pitchFamily="2" charset="2"/>
              <a:buChar char="s"/>
            </a:pPr>
            <a:r>
              <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Put further efforts into the top 10 countries that generate the most revenue.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Efforts should be focused heavily on the market in Asia, which has 7 of the highest generated revenues. </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Expand the movie database, including movies with the highest ratings and in the languages of the top revenue generating countries.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9BD7EFFE-3249-2928-9725-11A0174ACDD6}"/>
              </a:ext>
            </a:extLst>
          </p:cNvPr>
          <p:cNvSpPr txBox="1"/>
          <p:nvPr/>
        </p:nvSpPr>
        <p:spPr>
          <a:xfrm>
            <a:off x="2891278" y="3217532"/>
            <a:ext cx="6409443" cy="1015663"/>
          </a:xfrm>
          <a:prstGeom prst="rect">
            <a:avLst/>
          </a:prstGeom>
          <a:noFill/>
        </p:spPr>
        <p:txBody>
          <a:bodyPr wrap="square" rtlCol="0">
            <a:spAutoFit/>
          </a:bodyPr>
          <a:lstStyle/>
          <a:p>
            <a:pPr algn="ctr"/>
            <a:r>
              <a:rPr lang="en-US" sz="2000" u="sng">
                <a:latin typeface="Times New Roman" panose="02020603050405020304" pitchFamily="18" charset="0"/>
                <a:cs typeface="Times New Roman" panose="02020603050405020304" pitchFamily="18" charset="0"/>
              </a:rPr>
              <a:t>Project Deliverables   </a:t>
            </a:r>
          </a:p>
          <a:p>
            <a:pPr algn="ctr"/>
            <a:endParaRPr lang="en-US" sz="2000" u="sng">
              <a:latin typeface="Times New Roman" panose="02020603050405020304" pitchFamily="18" charset="0"/>
              <a:cs typeface="Times New Roman" panose="02020603050405020304" pitchFamily="18" charset="0"/>
            </a:endParaRPr>
          </a:p>
          <a:p>
            <a:pPr algn="ctr"/>
            <a:r>
              <a:rPr lang="en-US" sz="2000" u="sng">
                <a:latin typeface="Times New Roman" panose="02020603050405020304" pitchFamily="18" charset="0"/>
                <a:cs typeface="Times New Roman" panose="02020603050405020304" pitchFamily="18" charset="0"/>
              </a:rPr>
              <a:t>Power Point Presentation: </a:t>
            </a:r>
            <a:r>
              <a:rPr lang="en-US" sz="2000">
                <a:hlinkClick r:id="rId3"/>
              </a:rPr>
              <a:t>PPImmersion3.10 (3).pptx</a:t>
            </a:r>
            <a:endParaRPr lang="en-US" sz="2000" u="sng">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9A0EFC0-6D1E-F430-4E2D-84E3BD317DA8}"/>
              </a:ext>
            </a:extLst>
          </p:cNvPr>
          <p:cNvSpPr>
            <a:spLocks noGrp="1"/>
          </p:cNvSpPr>
          <p:nvPr>
            <p:ph type="sldNum" sz="quarter" idx="12"/>
          </p:nvPr>
        </p:nvSpPr>
        <p:spPr/>
        <p:txBody>
          <a:bodyPr/>
          <a:lstStyle/>
          <a:p>
            <a:fld id="{19590046-DA73-4BBF-84B5-C08E6F75191A}" type="slidenum">
              <a:rPr lang="en-US" smtClean="0"/>
              <a:t>16</a:t>
            </a:fld>
            <a:endParaRPr lang="en-US"/>
          </a:p>
        </p:txBody>
      </p:sp>
    </p:spTree>
    <p:extLst>
      <p:ext uri="{BB962C8B-B14F-4D97-AF65-F5344CB8AC3E}">
        <p14:creationId xmlns:p14="http://schemas.microsoft.com/office/powerpoint/2010/main" val="263071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4. Instacart Grocery Basket Analysis</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E07A83D-228D-E2B2-00A6-9F5E536540D9}"/>
              </a:ext>
            </a:extLst>
          </p:cNvPr>
          <p:cNvSpPr>
            <a:spLocks noGrp="1"/>
          </p:cNvSpPr>
          <p:nvPr>
            <p:ph type="sldNum" sz="quarter" idx="12"/>
          </p:nvPr>
        </p:nvSpPr>
        <p:spPr/>
        <p:txBody>
          <a:bodyPr/>
          <a:lstStyle/>
          <a:p>
            <a:fld id="{19590046-DA73-4BBF-84B5-C08E6F75191A}" type="slidenum">
              <a:rPr lang="en-US" smtClean="0"/>
              <a:t>17</a:t>
            </a:fld>
            <a:endParaRPr lang="en-US"/>
          </a:p>
        </p:txBody>
      </p:sp>
    </p:spTree>
    <p:extLst>
      <p:ext uri="{BB962C8B-B14F-4D97-AF65-F5344CB8AC3E}">
        <p14:creationId xmlns:p14="http://schemas.microsoft.com/office/powerpoint/2010/main" val="31918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185105"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2" y="1669772"/>
            <a:ext cx="11865935" cy="780552"/>
          </a:xfrm>
          <a:prstGeom prst="rect">
            <a:avLst/>
          </a:prstGeom>
        </p:spPr>
      </p:pic>
      <p:sp>
        <p:nvSpPr>
          <p:cNvPr id="5" name="TextBox 4">
            <a:extLst>
              <a:ext uri="{FF2B5EF4-FFF2-40B4-BE49-F238E27FC236}">
                <a16:creationId xmlns:a16="http://schemas.microsoft.com/office/drawing/2014/main" id="{3563C4B1-0FFC-008F-D945-5225C845EB6D}"/>
              </a:ext>
            </a:extLst>
          </p:cNvPr>
          <p:cNvSpPr txBox="1"/>
          <p:nvPr/>
        </p:nvSpPr>
        <p:spPr>
          <a:xfrm>
            <a:off x="147646" y="2290394"/>
            <a:ext cx="6698511" cy="3323987"/>
          </a:xfrm>
          <a:prstGeom prst="rect">
            <a:avLst/>
          </a:prstGeom>
          <a:noFill/>
        </p:spPr>
        <p:txBody>
          <a:bodyPr wrap="square">
            <a:spAutoFit/>
          </a:bodyPr>
          <a:lstStyle/>
          <a:p>
            <a:r>
              <a:rPr lang="en-US" sz="1400" u="sng">
                <a:latin typeface="Times New Roman" panose="02020603050405020304" pitchFamily="18" charset="0"/>
                <a:cs typeface="Times New Roman" panose="02020603050405020304" pitchFamily="18" charset="0"/>
              </a:rPr>
              <a:t>KEY QUESTIONS</a:t>
            </a:r>
          </a:p>
          <a:p>
            <a:endParaRPr lang="en-US" sz="1400"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What are the busiest days of the week and hours of the day?</a:t>
            </a:r>
          </a:p>
          <a:p>
            <a:pPr marL="285750" indent="-285750">
              <a:buFont typeface="Wingdings" panose="05000000000000000000" pitchFamily="2" charset="2"/>
              <a:buChar char="s"/>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Are there particular times of the day when people spend the most money?</a:t>
            </a:r>
          </a:p>
          <a:p>
            <a:pPr marL="285750" indent="-285750">
              <a:buFont typeface="Wingdings" panose="05000000000000000000" pitchFamily="2" charset="2"/>
              <a:buChar char="s"/>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Instacart has a lot of products with different price tags. Marketing and sales </a:t>
            </a:r>
          </a:p>
          <a:p>
            <a:r>
              <a:rPr lang="en-US" sz="1400">
                <a:latin typeface="Times New Roman" panose="02020603050405020304" pitchFamily="18" charset="0"/>
                <a:cs typeface="Times New Roman" panose="02020603050405020304" pitchFamily="18" charset="0"/>
              </a:rPr>
              <a:t>      want to use simpler price range groupings to help direct their efforts.</a:t>
            </a:r>
          </a:p>
          <a:p>
            <a:pPr marL="285750" indent="-285750">
              <a:buFont typeface="Wingdings" panose="05000000000000000000" pitchFamily="2" charset="2"/>
              <a:buChar char="s"/>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Are there certain types of products that are more popular than others? The </a:t>
            </a:r>
          </a:p>
          <a:p>
            <a:r>
              <a:rPr lang="en-US" sz="1400">
                <a:latin typeface="Times New Roman" panose="02020603050405020304" pitchFamily="18" charset="0"/>
                <a:cs typeface="Times New Roman" panose="02020603050405020304" pitchFamily="18" charset="0"/>
              </a:rPr>
              <a:t>      marketing and sales teams want to know which departments have the </a:t>
            </a:r>
          </a:p>
          <a:p>
            <a:r>
              <a:rPr lang="en-US" sz="1400">
                <a:latin typeface="Times New Roman" panose="02020603050405020304" pitchFamily="18" charset="0"/>
                <a:cs typeface="Times New Roman" panose="02020603050405020304" pitchFamily="18" charset="0"/>
              </a:rPr>
              <a:t>      highest frequency of product orders.</a:t>
            </a:r>
          </a:p>
          <a:p>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latin typeface="Times New Roman" panose="02020603050405020304" pitchFamily="18" charset="0"/>
                <a:cs typeface="Times New Roman" panose="02020603050405020304" pitchFamily="18" charset="0"/>
              </a:rPr>
              <a:t>The marketing and sales teams are particularly interested in the different</a:t>
            </a:r>
          </a:p>
          <a:p>
            <a:r>
              <a:rPr lang="en-US" sz="1400">
                <a:latin typeface="Times New Roman" panose="02020603050405020304" pitchFamily="18" charset="0"/>
                <a:cs typeface="Times New Roman" panose="02020603050405020304" pitchFamily="18" charset="0"/>
              </a:rPr>
              <a:t>      types of customers in their system and how their ordering behaviors differ.</a:t>
            </a:r>
            <a:endParaRPr lang="LID4096" sz="14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95BA9C-5E97-09B7-7D18-EBEC42553719}"/>
              </a:ext>
            </a:extLst>
          </p:cNvPr>
          <p:cNvSpPr txBox="1"/>
          <p:nvPr/>
        </p:nvSpPr>
        <p:spPr>
          <a:xfrm>
            <a:off x="3166727" y="179968"/>
            <a:ext cx="6039293" cy="523220"/>
          </a:xfrm>
          <a:prstGeom prst="rect">
            <a:avLst/>
          </a:prstGeom>
          <a:noFill/>
        </p:spPr>
        <p:txBody>
          <a:bodyPr wrap="square" rtlCol="0">
            <a:spAutoFit/>
          </a:bodyPr>
          <a:lstStyle/>
          <a:p>
            <a:r>
              <a:rPr lang="en-US" sz="2800" b="1" u="sng">
                <a:latin typeface="Times New Roman" panose="02020603050405020304" pitchFamily="18" charset="0"/>
                <a:cs typeface="Times New Roman" panose="02020603050405020304" pitchFamily="18" charset="0"/>
              </a:rPr>
              <a:t>4. Instacart Grocery Basket Analysis</a:t>
            </a:r>
            <a:endParaRPr lang="LID4096" sz="2800" b="1" u="sng">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3F62FC-037B-309C-418D-E1D2EA262AEF}"/>
              </a:ext>
            </a:extLst>
          </p:cNvPr>
          <p:cNvSpPr txBox="1"/>
          <p:nvPr/>
        </p:nvSpPr>
        <p:spPr>
          <a:xfrm>
            <a:off x="972653" y="695998"/>
            <a:ext cx="10398642" cy="1754326"/>
          </a:xfrm>
          <a:prstGeom prst="rect">
            <a:avLst/>
          </a:prstGeom>
          <a:noFill/>
        </p:spPr>
        <p:txBody>
          <a:bodyPr wrap="square" rtlCol="0">
            <a:spAutoFit/>
          </a:bodyPr>
          <a:lstStyle/>
          <a:p>
            <a:pPr algn="ctr"/>
            <a:r>
              <a:rPr lang="en-US"/>
              <a:t>OBJECTIVE</a:t>
            </a:r>
          </a:p>
          <a:p>
            <a:pPr algn="ctr"/>
            <a:r>
              <a:rPr lang="en-US">
                <a:latin typeface="Times New Roman" panose="02020603050405020304" pitchFamily="18" charset="0"/>
                <a:cs typeface="Times New Roman" panose="02020603050405020304" pitchFamily="18" charset="0"/>
              </a:rPr>
              <a:t>Instacart is an online grocery store operating through an app.  Although they have good sales, they want to uncover information on their sales patterns.  An analysis is done to derive insights and suggest strategies for better segmentation and have a targeted marketing strategy. </a:t>
            </a:r>
          </a:p>
          <a:p>
            <a:pPr algn="ctr"/>
            <a:endParaRPr lang="en-US"/>
          </a:p>
          <a:p>
            <a:endParaRPr lang="LID4096"/>
          </a:p>
        </p:txBody>
      </p:sp>
      <p:sp>
        <p:nvSpPr>
          <p:cNvPr id="10" name="TextBox 9">
            <a:extLst>
              <a:ext uri="{FF2B5EF4-FFF2-40B4-BE49-F238E27FC236}">
                <a16:creationId xmlns:a16="http://schemas.microsoft.com/office/drawing/2014/main" id="{8D5C3A47-4C24-3C7C-1443-2386A296DF04}"/>
              </a:ext>
            </a:extLst>
          </p:cNvPr>
          <p:cNvSpPr txBox="1"/>
          <p:nvPr/>
        </p:nvSpPr>
        <p:spPr>
          <a:xfrm>
            <a:off x="6186373" y="4352500"/>
            <a:ext cx="5015016" cy="2308324"/>
          </a:xfrm>
          <a:prstGeom prst="rect">
            <a:avLst/>
          </a:prstGeom>
          <a:noFill/>
        </p:spPr>
        <p:txBody>
          <a:bodyPr wrap="square" rtlCol="0">
            <a:spAutoFit/>
          </a:bodyPr>
          <a:lstStyle/>
          <a:p>
            <a:r>
              <a:rPr lang="en-US" sz="1600" u="sng">
                <a:latin typeface="Times New Roman" panose="02020603050405020304" pitchFamily="18" charset="0"/>
                <a:cs typeface="Times New Roman" panose="02020603050405020304" pitchFamily="18" charset="0"/>
              </a:rPr>
              <a:t>DATASETS</a:t>
            </a:r>
          </a:p>
          <a:p>
            <a:endParaRPr lang="en-US" sz="1600" u="sng">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Career Foundry Customers Data set Instacart Data Sets: </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Data Dictionary </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Citation (required in your final report): “The Instacart Online Grocery Shopping Dataset 2017”, Accessed from www.instacart.com/datasets/grocery-shopping-2017 via Kaggle </a:t>
            </a:r>
          </a:p>
        </p:txBody>
      </p:sp>
      <p:sp>
        <p:nvSpPr>
          <p:cNvPr id="12" name="TextBox 11">
            <a:extLst>
              <a:ext uri="{FF2B5EF4-FFF2-40B4-BE49-F238E27FC236}">
                <a16:creationId xmlns:a16="http://schemas.microsoft.com/office/drawing/2014/main" id="{E0716052-8217-1D54-EA97-CD1754DD455E}"/>
              </a:ext>
            </a:extLst>
          </p:cNvPr>
          <p:cNvSpPr txBox="1"/>
          <p:nvPr/>
        </p:nvSpPr>
        <p:spPr>
          <a:xfrm>
            <a:off x="330827" y="5675936"/>
            <a:ext cx="3434316" cy="830997"/>
          </a:xfrm>
          <a:prstGeom prst="rect">
            <a:avLst/>
          </a:prstGeom>
          <a:noFill/>
        </p:spPr>
        <p:txBody>
          <a:bodyPr wrap="square" rtlCol="0">
            <a:spAutoFit/>
          </a:bodyPr>
          <a:lstStyle/>
          <a:p>
            <a:r>
              <a:rPr lang="en-US" sz="1600" u="sng">
                <a:latin typeface="Times New Roman" panose="02020603050405020304" pitchFamily="18" charset="0"/>
                <a:cs typeface="Times New Roman" panose="02020603050405020304" pitchFamily="18" charset="0"/>
              </a:rPr>
              <a:t>TOOLS USED</a:t>
            </a:r>
          </a:p>
          <a:p>
            <a:endParaRPr lang="en-US" sz="1600" u="sng">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EXCEL,  </a:t>
            </a:r>
            <a:r>
              <a:rPr lang="en-US" sz="1600" err="1">
                <a:latin typeface="Times New Roman" panose="02020603050405020304" pitchFamily="18" charset="0"/>
                <a:cs typeface="Times New Roman" panose="02020603050405020304" pitchFamily="18" charset="0"/>
              </a:rPr>
              <a:t>Jupyter</a:t>
            </a:r>
            <a:r>
              <a:rPr lang="en-US" sz="1600">
                <a:latin typeface="Times New Roman" panose="02020603050405020304" pitchFamily="18" charset="0"/>
                <a:cs typeface="Times New Roman" panose="02020603050405020304" pitchFamily="18" charset="0"/>
              </a:rPr>
              <a:t>,  Python,  Tableau</a:t>
            </a:r>
            <a:endParaRPr lang="LID4096" sz="16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176AFC-F035-4EDB-CB06-FB8A93B31205}"/>
              </a:ext>
            </a:extLst>
          </p:cNvPr>
          <p:cNvSpPr txBox="1"/>
          <p:nvPr/>
        </p:nvSpPr>
        <p:spPr>
          <a:xfrm>
            <a:off x="6212383" y="2262890"/>
            <a:ext cx="5004392" cy="2092881"/>
          </a:xfrm>
          <a:prstGeom prst="rect">
            <a:avLst/>
          </a:prstGeom>
          <a:noFill/>
        </p:spPr>
        <p:txBody>
          <a:bodyPr wrap="square" rtlCol="0">
            <a:spAutoFit/>
          </a:bodyPr>
          <a:lstStyle/>
          <a:p>
            <a:r>
              <a:rPr lang="en-US" sz="1600" u="sng">
                <a:latin typeface="Times New Roman" panose="02020603050405020304" pitchFamily="18" charset="0"/>
                <a:cs typeface="Times New Roman" panose="02020603050405020304" pitchFamily="18" charset="0"/>
              </a:rPr>
              <a:t>SKILLS</a:t>
            </a:r>
          </a:p>
          <a:p>
            <a:pPr marL="285750" indent="-285750">
              <a:buFont typeface="Wingdings" panose="05000000000000000000" pitchFamily="2" charset="2"/>
              <a:buChar char="s"/>
            </a:pPr>
            <a:r>
              <a:rPr lang="en-US" sz="1600" err="1">
                <a:latin typeface="Times New Roman" panose="02020603050405020304" pitchFamily="18" charset="0"/>
                <a:cs typeface="Times New Roman" panose="02020603050405020304" pitchFamily="18" charset="0"/>
              </a:rPr>
              <a:t>Jupyter</a:t>
            </a:r>
            <a:r>
              <a:rPr lang="en-US" sz="1600">
                <a:latin typeface="Times New Roman" panose="02020603050405020304" pitchFamily="18" charset="0"/>
                <a:cs typeface="Times New Roman" panose="02020603050405020304" pitchFamily="18" charset="0"/>
              </a:rPr>
              <a:t> and Python</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Data wrangling, </a:t>
            </a:r>
            <a:r>
              <a:rPr lang="en-US" sz="1600" err="1">
                <a:latin typeface="Times New Roman" panose="02020603050405020304" pitchFamily="18" charset="0"/>
                <a:cs typeface="Times New Roman" panose="02020603050405020304" pitchFamily="18" charset="0"/>
              </a:rPr>
              <a:t>subsetting</a:t>
            </a:r>
            <a:r>
              <a:rPr lang="en-US" sz="1600">
                <a:latin typeface="Times New Roman" panose="02020603050405020304" pitchFamily="18" charset="0"/>
                <a:cs typeface="Times New Roman" panose="02020603050405020304" pitchFamily="18" charset="0"/>
              </a:rPr>
              <a:t>, and consistency checks</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Combining and exporting data</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Deriving new variables</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Grouping and aggregating data</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Python data visualizations</a:t>
            </a:r>
          </a:p>
          <a:p>
            <a:pPr marL="285750" indent="-285750">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Final reporting in Excel</a:t>
            </a:r>
            <a:endParaRPr lang="LID4096" sz="16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465AB2B-E9C0-0820-528E-1922C3DF6251}"/>
              </a:ext>
            </a:extLst>
          </p:cNvPr>
          <p:cNvSpPr>
            <a:spLocks noGrp="1"/>
          </p:cNvSpPr>
          <p:nvPr>
            <p:ph type="sldNum" sz="quarter" idx="12"/>
          </p:nvPr>
        </p:nvSpPr>
        <p:spPr/>
        <p:txBody>
          <a:bodyPr/>
          <a:lstStyle/>
          <a:p>
            <a:fld id="{19590046-DA73-4BBF-84B5-C08E6F75191A}" type="slidenum">
              <a:rPr lang="en-US" smtClean="0"/>
              <a:t>18</a:t>
            </a:fld>
            <a:endParaRPr lang="en-US"/>
          </a:p>
        </p:txBody>
      </p:sp>
    </p:spTree>
    <p:extLst>
      <p:ext uri="{BB962C8B-B14F-4D97-AF65-F5344CB8AC3E}">
        <p14:creationId xmlns:p14="http://schemas.microsoft.com/office/powerpoint/2010/main" val="2269366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65C7AE-43E6-DEEF-21C6-94F69770B3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44620"/>
            <a:ext cx="12202176" cy="1519355"/>
            <a:chOff x="-10176" y="5338644"/>
            <a:chExt cx="12202176" cy="1519355"/>
          </a:xfrm>
        </p:grpSpPr>
        <p:sp>
          <p:nvSpPr>
            <p:cNvPr id="35" name="Rectangle 34">
              <a:extLst>
                <a:ext uri="{FF2B5EF4-FFF2-40B4-BE49-F238E27FC236}">
                  <a16:creationId xmlns:a16="http://schemas.microsoft.com/office/drawing/2014/main" id="{D3E591D3-C82D-EFF2-C1B9-715BFB67E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3B61A17-DD52-DE54-2FDF-45CAF92D02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226086" y="2885969"/>
              <a:ext cx="1507122" cy="6424706"/>
            </a:xfrm>
            <a:prstGeom prst="rect">
              <a:avLst/>
            </a:prstGeom>
            <a:gradFill>
              <a:gsLst>
                <a:gs pos="98739">
                  <a:schemeClr val="accent5">
                    <a:alpha val="70000"/>
                  </a:schemeClr>
                </a:gs>
                <a:gs pos="45000">
                  <a:schemeClr val="accent5">
                    <a:lumMod val="60000"/>
                    <a:lumOff val="40000"/>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9DC8DB2-298F-EDD7-9BCE-78101BCDC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497" r="2" b="2930"/>
          <a:stretch/>
        </p:blipFill>
        <p:spPr>
          <a:xfrm>
            <a:off x="-7940" y="-1"/>
            <a:ext cx="8328605" cy="5348828"/>
          </a:xfrm>
          <a:prstGeom prst="rect">
            <a:avLst/>
          </a:prstGeom>
        </p:spPr>
      </p:pic>
      <p:pic>
        <p:nvPicPr>
          <p:cNvPr id="3" name="Picture 2" descr="A graph of green bars&#10;&#10;Description automatically generated">
            <a:extLst>
              <a:ext uri="{FF2B5EF4-FFF2-40B4-BE49-F238E27FC236}">
                <a16:creationId xmlns:a16="http://schemas.microsoft.com/office/drawing/2014/main" id="{9448B4A3-3941-FFA2-337F-1F4E836D913E}"/>
              </a:ext>
            </a:extLst>
          </p:cNvPr>
          <p:cNvPicPr>
            <a:picLocks noChangeAspect="1"/>
          </p:cNvPicPr>
          <p:nvPr/>
        </p:nvPicPr>
        <p:blipFill rotWithShape="1">
          <a:blip r:embed="rId3"/>
          <a:srcRect l="1598" r="927" b="-4"/>
          <a:stretch/>
        </p:blipFill>
        <p:spPr>
          <a:xfrm>
            <a:off x="6764882" y="3380650"/>
            <a:ext cx="5215434" cy="3338739"/>
          </a:xfrm>
          <a:prstGeom prst="rect">
            <a:avLst/>
          </a:prstGeom>
        </p:spPr>
      </p:pic>
      <p:pic>
        <p:nvPicPr>
          <p:cNvPr id="5" name="Picture 4">
            <a:extLst>
              <a:ext uri="{FF2B5EF4-FFF2-40B4-BE49-F238E27FC236}">
                <a16:creationId xmlns:a16="http://schemas.microsoft.com/office/drawing/2014/main" id="{619651FB-0833-8623-4850-835995C600EA}"/>
              </a:ext>
            </a:extLst>
          </p:cNvPr>
          <p:cNvPicPr>
            <a:picLocks noChangeAspect="1"/>
          </p:cNvPicPr>
          <p:nvPr/>
        </p:nvPicPr>
        <p:blipFill>
          <a:blip r:embed="rId4"/>
          <a:stretch>
            <a:fillRect/>
          </a:stretch>
        </p:blipFill>
        <p:spPr>
          <a:xfrm>
            <a:off x="592843" y="549855"/>
            <a:ext cx="5024776" cy="3333062"/>
          </a:xfrm>
          <a:prstGeom prst="rect">
            <a:avLst/>
          </a:prstGeom>
        </p:spPr>
      </p:pic>
      <p:sp>
        <p:nvSpPr>
          <p:cNvPr id="7" name="TextBox 6">
            <a:extLst>
              <a:ext uri="{FF2B5EF4-FFF2-40B4-BE49-F238E27FC236}">
                <a16:creationId xmlns:a16="http://schemas.microsoft.com/office/drawing/2014/main" id="{D98A7008-EA39-67E1-5928-0C11AFA6C3AE}"/>
              </a:ext>
            </a:extLst>
          </p:cNvPr>
          <p:cNvSpPr txBox="1"/>
          <p:nvPr/>
        </p:nvSpPr>
        <p:spPr>
          <a:xfrm>
            <a:off x="6363828" y="519738"/>
            <a:ext cx="5773480" cy="2800767"/>
          </a:xfrm>
          <a:prstGeom prst="rect">
            <a:avLst/>
          </a:prstGeom>
          <a:solidFill>
            <a:srgbClr val="EBE9E9"/>
          </a:solidFill>
        </p:spPr>
        <p:txBody>
          <a:bodyPr wrap="square">
            <a:spAutoFit/>
          </a:bodyPr>
          <a:lstStyle/>
          <a:p>
            <a:pPr marL="285750" indent="-285750">
              <a:buFont typeface="Wingdings" panose="05000000000000000000" pitchFamily="2" charset="2"/>
              <a:buChar char="s"/>
            </a:pPr>
            <a:r>
              <a:rPr lang="en-US" sz="1600" baseline="0">
                <a:latin typeface="Times New Roman" panose="02020603050405020304" pitchFamily="18" charset="0"/>
                <a:cs typeface="Times New Roman" panose="02020603050405020304" pitchFamily="18" charset="0"/>
              </a:rPr>
              <a:t>The busiest days are Saturday, Sunday, and Friday.   </a:t>
            </a:r>
          </a:p>
          <a:p>
            <a:pPr marL="285750" indent="-285750">
              <a:buFont typeface="Wingdings" panose="05000000000000000000" pitchFamily="2" charset="2"/>
              <a:buChar char="s"/>
            </a:pPr>
            <a:r>
              <a:rPr lang="en-US" sz="1600" baseline="0">
                <a:latin typeface="Times New Roman" panose="02020603050405020304" pitchFamily="18" charset="0"/>
                <a:cs typeface="Times New Roman" panose="02020603050405020304" pitchFamily="18" charset="0"/>
              </a:rPr>
              <a:t>Marketing efforts should be focused on Tuesdays and Wednesdays when orders were lowest.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a:solidFill>
                  <a:schemeClr val="tx1"/>
                </a:solidFill>
                <a:effectLst/>
                <a:latin typeface="Times New Roman" panose="02020603050405020304" pitchFamily="18" charset="0"/>
                <a:cs typeface="Times New Roman" panose="02020603050405020304" pitchFamily="18" charset="0"/>
              </a:rPr>
              <a:t>The</a:t>
            </a:r>
            <a:r>
              <a:rPr lang="en-US" sz="1600" baseline="0">
                <a:solidFill>
                  <a:schemeClr val="tx1"/>
                </a:solidFill>
                <a:effectLst/>
                <a:latin typeface="Times New Roman" panose="02020603050405020304" pitchFamily="18" charset="0"/>
                <a:cs typeface="Times New Roman" panose="02020603050405020304" pitchFamily="18" charset="0"/>
              </a:rPr>
              <a:t> order frequency by hour of day, shows the most orders </a:t>
            </a:r>
            <a:r>
              <a:rPr lang="en-US" sz="1600">
                <a:latin typeface="Times New Roman" panose="02020603050405020304" pitchFamily="18" charset="0"/>
                <a:cs typeface="Times New Roman" panose="02020603050405020304" pitchFamily="18" charset="0"/>
              </a:rPr>
              <a:t>d</a:t>
            </a:r>
            <a:r>
              <a:rPr lang="en-US" sz="1600" baseline="0">
                <a:solidFill>
                  <a:schemeClr val="tx1"/>
                </a:solidFill>
                <a:effectLst/>
                <a:latin typeface="Times New Roman" panose="02020603050405020304" pitchFamily="18" charset="0"/>
                <a:cs typeface="Times New Roman" panose="02020603050405020304" pitchFamily="18" charset="0"/>
              </a:rPr>
              <a:t>uring the day between 10:00 am and 3:00pm.  The most orders are placed at 10:00-11:00am.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Marketing efforts should entice shoppers to shop early before the day begins, or in the evening, especially on the weekends when time is better spent with family and friends.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Having a sale or discounts to make purchases on certain days/certain hours during the day, may allure shoppers. </a:t>
            </a:r>
          </a:p>
        </p:txBody>
      </p:sp>
      <p:sp>
        <p:nvSpPr>
          <p:cNvPr id="10" name="TextBox 9">
            <a:extLst>
              <a:ext uri="{FF2B5EF4-FFF2-40B4-BE49-F238E27FC236}">
                <a16:creationId xmlns:a16="http://schemas.microsoft.com/office/drawing/2014/main" id="{ED73491F-F4B0-6C30-0BAE-DCE73981C7E2}"/>
              </a:ext>
            </a:extLst>
          </p:cNvPr>
          <p:cNvSpPr txBox="1"/>
          <p:nvPr/>
        </p:nvSpPr>
        <p:spPr>
          <a:xfrm>
            <a:off x="221469" y="4099229"/>
            <a:ext cx="6103088" cy="1600438"/>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The hours of the day with the most spent on orders are in the early morning, close to 5:00 am, midnight,  and 10:00pm.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baseline="0">
                <a:solidFill>
                  <a:schemeClr val="tx1"/>
                </a:solidFill>
                <a:effectLst/>
                <a:latin typeface="Times New Roman" panose="02020603050405020304" pitchFamily="18" charset="0"/>
                <a:cs typeface="Times New Roman" panose="02020603050405020304" pitchFamily="18" charset="0"/>
              </a:rPr>
              <a:t>From 8:00 am until noon, there are low spending orders.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lang="en-US" sz="1600">
                <a:latin typeface="Times New Roman" panose="02020603050405020304" pitchFamily="18" charset="0"/>
                <a:cs typeface="Times New Roman" panose="02020603050405020304" pitchFamily="18" charset="0"/>
              </a:rPr>
              <a:t>Advertise higher end/luxury products that</a:t>
            </a:r>
            <a:r>
              <a:rPr lang="en-US" sz="1600" baseline="0">
                <a:latin typeface="Times New Roman" panose="02020603050405020304" pitchFamily="18" charset="0"/>
                <a:cs typeface="Times New Roman" panose="02020603050405020304" pitchFamily="18" charset="0"/>
              </a:rPr>
              <a:t> have coupons or are on sale during low spending hours.</a:t>
            </a:r>
            <a:endParaRPr lang="LID4096" sz="1600">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sp>
        <p:nvSpPr>
          <p:cNvPr id="11" name="TextBox 10">
            <a:extLst>
              <a:ext uri="{FF2B5EF4-FFF2-40B4-BE49-F238E27FC236}">
                <a16:creationId xmlns:a16="http://schemas.microsoft.com/office/drawing/2014/main" id="{A5A97DEB-1476-911E-6FDB-CF31AEEF1410}"/>
              </a:ext>
            </a:extLst>
          </p:cNvPr>
          <p:cNvSpPr txBox="1"/>
          <p:nvPr/>
        </p:nvSpPr>
        <p:spPr>
          <a:xfrm>
            <a:off x="4681211" y="90261"/>
            <a:ext cx="2349796" cy="369332"/>
          </a:xfrm>
          <a:prstGeom prst="rect">
            <a:avLst/>
          </a:prstGeom>
          <a:noFill/>
        </p:spPr>
        <p:txBody>
          <a:bodyPr wrap="square" rtlCol="0">
            <a:spAutoFit/>
          </a:bodyPr>
          <a:lstStyle/>
          <a:p>
            <a:r>
              <a:rPr lang="en-US"/>
              <a:t>Customer Spending</a:t>
            </a:r>
            <a:endParaRPr lang="LID4096"/>
          </a:p>
        </p:txBody>
      </p:sp>
      <p:sp>
        <p:nvSpPr>
          <p:cNvPr id="2" name="Slide Number Placeholder 1">
            <a:extLst>
              <a:ext uri="{FF2B5EF4-FFF2-40B4-BE49-F238E27FC236}">
                <a16:creationId xmlns:a16="http://schemas.microsoft.com/office/drawing/2014/main" id="{BBDDB6BD-1BE6-7B7F-8C3A-5263F44FCB80}"/>
              </a:ext>
            </a:extLst>
          </p:cNvPr>
          <p:cNvSpPr>
            <a:spLocks noGrp="1"/>
          </p:cNvSpPr>
          <p:nvPr>
            <p:ph type="sldNum" sz="quarter" idx="12"/>
          </p:nvPr>
        </p:nvSpPr>
        <p:spPr/>
        <p:txBody>
          <a:bodyPr/>
          <a:lstStyle/>
          <a:p>
            <a:fld id="{19590046-DA73-4BBF-84B5-C08E6F75191A}" type="slidenum">
              <a:rPr lang="en-US" smtClean="0"/>
              <a:t>19</a:t>
            </a:fld>
            <a:endParaRPr lang="en-US"/>
          </a:p>
        </p:txBody>
      </p:sp>
    </p:spTree>
    <p:extLst>
      <p:ext uri="{BB962C8B-B14F-4D97-AF65-F5344CB8AC3E}">
        <p14:creationId xmlns:p14="http://schemas.microsoft.com/office/powerpoint/2010/main" val="100850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137035" y="609600"/>
            <a:ext cx="3595678" cy="1330839"/>
          </a:xfrm>
        </p:spPr>
        <p:txBody>
          <a:bodyPr vert="horz" lIns="91440" tIns="45720" rIns="91440" bIns="45720" rtlCol="0" anchor="ctr">
            <a:normAutofit/>
          </a:bodyPr>
          <a:lstStyle/>
          <a:p>
            <a:pPr algn="l"/>
            <a:r>
              <a:rPr lang="en-US" sz="4400" dirty="0">
                <a:latin typeface="Times New Roman" panose="02020603050405020304" pitchFamily="18" charset="0"/>
                <a:cs typeface="Times New Roman" panose="02020603050405020304" pitchFamily="18" charset="0"/>
              </a:rPr>
              <a:t>Projects</a:t>
            </a: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288174" y="1474705"/>
            <a:ext cx="5689514" cy="3908586"/>
          </a:xfrm>
        </p:spPr>
        <p:txBody>
          <a:bodyPr vert="horz" lIns="91440" tIns="45720" rIns="91440" bIns="45720" rtlCol="0">
            <a:normAutofit/>
          </a:bodyPr>
          <a:lstStyle/>
          <a:p>
            <a:pPr marL="685800" lvl="1" algn="l"/>
            <a:endParaRPr lang="en-US" sz="2400" dirty="0">
              <a:latin typeface="Times New Roman" panose="02020603050405020304" pitchFamily="18" charset="0"/>
              <a:cs typeface="Times New Roman" panose="02020603050405020304" pitchFamily="18" charset="0"/>
            </a:endParaRPr>
          </a:p>
          <a:p>
            <a:pPr marL="685800" indent="-457200" algn="l">
              <a:buFont typeface="+mj-lt"/>
              <a:buAutoNum type="arabicPeriod"/>
            </a:pPr>
            <a:r>
              <a:rPr lang="en-US" sz="2000" dirty="0" err="1">
                <a:latin typeface="Times New Roman" panose="02020603050405020304" pitchFamily="18" charset="0"/>
                <a:cs typeface="Times New Roman" panose="02020603050405020304" pitchFamily="18" charset="0"/>
              </a:rPr>
              <a:t>GameCo</a:t>
            </a:r>
            <a:r>
              <a:rPr lang="en-US" sz="2000" dirty="0">
                <a:latin typeface="Times New Roman" panose="02020603050405020304" pitchFamily="18" charset="0"/>
                <a:cs typeface="Times New Roman" panose="02020603050405020304" pitchFamily="18" charset="0"/>
              </a:rPr>
              <a:t> Online Video Game Service pg. 4</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Preparing for Influenza Season: Medical  Staffing Needs pg. 7</a:t>
            </a:r>
          </a:p>
          <a:p>
            <a:pPr marL="685800" indent="-457200" algn="l">
              <a:buFont typeface="+mj-lt"/>
              <a:buAutoNum type="arabicPeriod"/>
            </a:pPr>
            <a:r>
              <a:rPr lang="en-US" sz="2000" dirty="0" err="1">
                <a:latin typeface="Times New Roman" panose="02020603050405020304" pitchFamily="18" charset="0"/>
                <a:cs typeface="Times New Roman" panose="02020603050405020304" pitchFamily="18" charset="0"/>
              </a:rPr>
              <a:t>Rockbuster</a:t>
            </a:r>
            <a:r>
              <a:rPr lang="en-US" sz="2000" dirty="0">
                <a:latin typeface="Times New Roman" panose="02020603050405020304" pitchFamily="18" charset="0"/>
                <a:cs typeface="Times New Roman" panose="02020603050405020304" pitchFamily="18" charset="0"/>
              </a:rPr>
              <a:t> Stealth, LLC pg. 12</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Instacart Grocery Basket Analysis pg. 17</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Pig E. Bank pg. 23</a:t>
            </a:r>
          </a:p>
          <a:p>
            <a:pPr marL="685800" indent="-457200" algn="l">
              <a:buFont typeface="+mj-lt"/>
              <a:buAutoNum type="arabicPeriod"/>
            </a:pPr>
            <a:r>
              <a:rPr lang="en-US" sz="2000" dirty="0">
                <a:latin typeface="Times New Roman" panose="02020603050405020304" pitchFamily="18" charset="0"/>
                <a:cs typeface="Times New Roman" panose="02020603050405020304" pitchFamily="18" charset="0"/>
              </a:rPr>
              <a:t>Gun Violence in US pg. 27</a:t>
            </a:r>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a:p>
            <a:pPr marL="457200"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l="11552" r="18207"/>
          <a:stretch/>
        </p:blipFill>
        <p:spPr>
          <a:xfrm>
            <a:off x="4933160"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4" name="Slide Number Placeholder 3">
            <a:extLst>
              <a:ext uri="{FF2B5EF4-FFF2-40B4-BE49-F238E27FC236}">
                <a16:creationId xmlns:a16="http://schemas.microsoft.com/office/drawing/2014/main" id="{D31F7928-034F-D634-A9EB-93AB9453762E}"/>
              </a:ext>
            </a:extLst>
          </p:cNvPr>
          <p:cNvSpPr>
            <a:spLocks noGrp="1"/>
          </p:cNvSpPr>
          <p:nvPr>
            <p:ph type="sldNum" sz="quarter" idx="12"/>
          </p:nvPr>
        </p:nvSpPr>
        <p:spPr/>
        <p:txBody>
          <a:bodyPr/>
          <a:lstStyle/>
          <a:p>
            <a:fld id="{19590046-DA73-4BBF-84B5-C08E6F75191A}" type="slidenum">
              <a:rPr lang="en-US" smtClean="0"/>
              <a:t>2</a:t>
            </a:fld>
            <a:endParaRPr lang="en-US"/>
          </a:p>
        </p:txBody>
      </p:sp>
    </p:spTree>
    <p:extLst>
      <p:ext uri="{BB962C8B-B14F-4D97-AF65-F5344CB8AC3E}">
        <p14:creationId xmlns:p14="http://schemas.microsoft.com/office/powerpoint/2010/main" val="377118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4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2000"/>
                                  </p:stCondLst>
                                  <p:iterate type="lt">
                                    <p:tmPct val="10000"/>
                                  </p:iterate>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4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000"/>
                                  </p:stCondLst>
                                  <p:iterate type="lt">
                                    <p:tmPct val="10000"/>
                                  </p:iterate>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4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2000"/>
                                  </p:stCondLst>
                                  <p:iterate type="lt">
                                    <p:tmPct val="10000"/>
                                  </p:iterate>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4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B305FA-B365-D93B-68D8-F2D739FB7C13}"/>
              </a:ext>
            </a:extLst>
          </p:cNvPr>
          <p:cNvSpPr txBox="1"/>
          <p:nvPr/>
        </p:nvSpPr>
        <p:spPr>
          <a:xfrm>
            <a:off x="573706" y="1032659"/>
            <a:ext cx="5178960" cy="910795"/>
          </a:xfrm>
          <a:prstGeom prst="rect">
            <a:avLst/>
          </a:prstGeom>
        </p:spPr>
        <p:txBody>
          <a:bodyPr vert="horz" lIns="91440" tIns="45720" rIns="91440" bIns="45720" rtlCol="0" anchor="ctr">
            <a:noAutofit/>
          </a:bodyPr>
          <a:lstStyle/>
          <a:p>
            <a:pPr marR="0" lvl="0" fontAlgn="auto">
              <a:lnSpc>
                <a:spcPct val="90000"/>
              </a:lnSpc>
              <a:spcBef>
                <a:spcPts val="0"/>
              </a:spcBef>
              <a:spcAft>
                <a:spcPts val="600"/>
              </a:spcAft>
              <a:buClrTx/>
              <a:buSzTx/>
              <a:tabLst/>
              <a:defRPr/>
            </a:pPr>
            <a:r>
              <a:rPr kumimoji="0" lang="en-US" sz="1600" b="0" i="0" u="sng" strike="noStrike" cap="none" spc="0" normalizeH="0" baseline="0" noProof="0">
                <a:ln>
                  <a:noFill/>
                </a:ln>
                <a:effectLst/>
                <a:uLnTx/>
                <a:uFillTx/>
                <a:latin typeface="Times New Roman" panose="02020603050405020304" pitchFamily="18" charset="0"/>
                <a:cs typeface="Times New Roman" panose="02020603050405020304" pitchFamily="18" charset="0"/>
              </a:rPr>
              <a:t>CUSTOMER FREQUENCY</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The count of customer frequency is divided into three groups</a:t>
            </a:r>
            <a:r>
              <a:rPr lang="en-US" sz="1600">
                <a:latin typeface="Times New Roman" panose="02020603050405020304" pitchFamily="18" charset="0"/>
                <a:cs typeface="Times New Roman" panose="02020603050405020304" pitchFamily="18" charset="0"/>
              </a:rPr>
              <a:t>: </a:t>
            </a: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Frequent, Non-Frequent and Regular.</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The south has the most orders for all categories, followed by the West.  </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The Midwest and Northeast may need some additional marketing or may have lower order frequency from smaller overall consumer populations.  </a:t>
            </a:r>
          </a:p>
          <a:p>
            <a:pPr marL="285750" marR="0" lvl="0" indent="-285750" fontAlgn="auto">
              <a:lnSpc>
                <a:spcPct val="90000"/>
              </a:lnSpc>
              <a:spcBef>
                <a:spcPts val="0"/>
              </a:spcBef>
              <a:spcAft>
                <a:spcPts val="600"/>
              </a:spcAft>
              <a:buClrTx/>
              <a:buSzTx/>
              <a:buFont typeface="Wingdings" panose="05000000000000000000" pitchFamily="2" charset="2"/>
              <a:buChar char="s"/>
              <a:tabLst/>
              <a:defRPr/>
            </a:pPr>
            <a:r>
              <a:rPr kumimoji="0" lang="en-US" sz="1600" b="0" i="0" u="none" strike="noStrike" cap="none" spc="0" normalizeH="0" baseline="0" noProof="0">
                <a:ln>
                  <a:noFill/>
                </a:ln>
                <a:effectLst/>
                <a:uLnTx/>
                <a:uFillTx/>
                <a:latin typeface="Times New Roman" panose="02020603050405020304" pitchFamily="18" charset="0"/>
                <a:cs typeface="Times New Roman" panose="02020603050405020304" pitchFamily="18" charset="0"/>
              </a:rPr>
              <a:t>Circulars in mailboxes, advertising at restaurants, events, and social media advertising can all help propagate Instacart's information to rural parts of America.  </a:t>
            </a:r>
          </a:p>
        </p:txBody>
      </p:sp>
      <p:pic>
        <p:nvPicPr>
          <p:cNvPr id="2" name="Picture 1">
            <a:extLst>
              <a:ext uri="{FF2B5EF4-FFF2-40B4-BE49-F238E27FC236}">
                <a16:creationId xmlns:a16="http://schemas.microsoft.com/office/drawing/2014/main" id="{2B66DA50-0C77-066C-62E8-86E5AF31F382}"/>
              </a:ext>
            </a:extLst>
          </p:cNvPr>
          <p:cNvPicPr>
            <a:picLocks noChangeAspect="1"/>
          </p:cNvPicPr>
          <p:nvPr/>
        </p:nvPicPr>
        <p:blipFill>
          <a:blip r:embed="rId2"/>
          <a:stretch>
            <a:fillRect/>
          </a:stretch>
        </p:blipFill>
        <p:spPr>
          <a:xfrm>
            <a:off x="647778" y="2976113"/>
            <a:ext cx="4484767" cy="3711146"/>
          </a:xfrm>
          <a:prstGeom prst="rect">
            <a:avLst/>
          </a:prstGeom>
        </p:spPr>
      </p:pic>
      <p:pic>
        <p:nvPicPr>
          <p:cNvPr id="3" name="Picture 2">
            <a:extLst>
              <a:ext uri="{FF2B5EF4-FFF2-40B4-BE49-F238E27FC236}">
                <a16:creationId xmlns:a16="http://schemas.microsoft.com/office/drawing/2014/main" id="{9373C587-3B5C-C127-ED60-B707720E8316}"/>
              </a:ext>
            </a:extLst>
          </p:cNvPr>
          <p:cNvPicPr>
            <a:picLocks noChangeAspect="1"/>
          </p:cNvPicPr>
          <p:nvPr/>
        </p:nvPicPr>
        <p:blipFill>
          <a:blip r:embed="rId3"/>
          <a:stretch>
            <a:fillRect/>
          </a:stretch>
        </p:blipFill>
        <p:spPr>
          <a:xfrm>
            <a:off x="6431451" y="3431271"/>
            <a:ext cx="5167185" cy="3426729"/>
          </a:xfrm>
          <a:prstGeom prst="rect">
            <a:avLst/>
          </a:prstGeom>
        </p:spPr>
      </p:pic>
      <p:graphicFrame>
        <p:nvGraphicFramePr>
          <p:cNvPr id="42" name="TextBox 4">
            <a:extLst>
              <a:ext uri="{FF2B5EF4-FFF2-40B4-BE49-F238E27FC236}">
                <a16:creationId xmlns:a16="http://schemas.microsoft.com/office/drawing/2014/main" id="{3BB9C8EF-1D47-AF28-72A5-1DA16AFCAEBC}"/>
              </a:ext>
            </a:extLst>
          </p:cNvPr>
          <p:cNvGraphicFramePr/>
          <p:nvPr>
            <p:extLst>
              <p:ext uri="{D42A27DB-BD31-4B8C-83A1-F6EECF244321}">
                <p14:modId xmlns:p14="http://schemas.microsoft.com/office/powerpoint/2010/main" val="3144172296"/>
              </p:ext>
            </p:extLst>
          </p:nvPr>
        </p:nvGraphicFramePr>
        <p:xfrm>
          <a:off x="6233550" y="0"/>
          <a:ext cx="5562986" cy="33547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58CAD28C-4458-0198-7963-1A50AA02A58A}"/>
              </a:ext>
            </a:extLst>
          </p:cNvPr>
          <p:cNvSpPr>
            <a:spLocks noGrp="1"/>
          </p:cNvSpPr>
          <p:nvPr>
            <p:ph type="sldNum" sz="quarter" idx="12"/>
          </p:nvPr>
        </p:nvSpPr>
        <p:spPr/>
        <p:txBody>
          <a:bodyPr/>
          <a:lstStyle/>
          <a:p>
            <a:fld id="{19590046-DA73-4BBF-84B5-C08E6F75191A}" type="slidenum">
              <a:rPr lang="en-US" smtClean="0"/>
              <a:t>20</a:t>
            </a:fld>
            <a:endParaRPr lang="en-US"/>
          </a:p>
        </p:txBody>
      </p:sp>
    </p:spTree>
    <p:extLst>
      <p:ext uri="{BB962C8B-B14F-4D97-AF65-F5344CB8AC3E}">
        <p14:creationId xmlns:p14="http://schemas.microsoft.com/office/powerpoint/2010/main" val="3442491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6096000" y="117180"/>
            <a:ext cx="1201479" cy="478244"/>
          </a:xfrm>
        </p:spPr>
        <p:txBody>
          <a:bodyPr anchor="t">
            <a:normAutofit/>
          </a:bodyPr>
          <a:lstStyle/>
          <a:p>
            <a:pPr marL="0" indent="0">
              <a:buNone/>
            </a:pPr>
            <a:r>
              <a:rPr lang="en-US" sz="1800" u="sng"/>
              <a:t>ANALYSIS</a:t>
            </a:r>
            <a:endParaRPr lang="LID4096" sz="1800" u="sng"/>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rot="5400000">
            <a:off x="4660195" y="3173257"/>
            <a:ext cx="6552540" cy="511487"/>
          </a:xfrm>
          <a:prstGeom prst="rect">
            <a:avLst/>
          </a:prstGeom>
        </p:spPr>
      </p:pic>
      <p:pic>
        <p:nvPicPr>
          <p:cNvPr id="6" name="Picture 5">
            <a:extLst>
              <a:ext uri="{FF2B5EF4-FFF2-40B4-BE49-F238E27FC236}">
                <a16:creationId xmlns:a16="http://schemas.microsoft.com/office/drawing/2014/main" id="{F73CF94C-DD5E-D9E5-B3F2-CB0F8D470FEC}"/>
              </a:ext>
            </a:extLst>
          </p:cNvPr>
          <p:cNvPicPr>
            <a:picLocks noChangeAspect="1"/>
          </p:cNvPicPr>
          <p:nvPr/>
        </p:nvPicPr>
        <p:blipFill>
          <a:blip r:embed="rId3"/>
          <a:stretch>
            <a:fillRect/>
          </a:stretch>
        </p:blipFill>
        <p:spPr>
          <a:xfrm>
            <a:off x="-21164" y="19167"/>
            <a:ext cx="4809535" cy="3458064"/>
          </a:xfrm>
          <a:prstGeom prst="rect">
            <a:avLst/>
          </a:prstGeom>
        </p:spPr>
      </p:pic>
      <p:graphicFrame>
        <p:nvGraphicFramePr>
          <p:cNvPr id="7" name="Table 6">
            <a:extLst>
              <a:ext uri="{FF2B5EF4-FFF2-40B4-BE49-F238E27FC236}">
                <a16:creationId xmlns:a16="http://schemas.microsoft.com/office/drawing/2014/main" id="{5AD9964E-AFB7-12A5-160D-D1A9F1AA34FF}"/>
              </a:ext>
            </a:extLst>
          </p:cNvPr>
          <p:cNvGraphicFramePr>
            <a:graphicFrameLocks noGrp="1"/>
          </p:cNvGraphicFramePr>
          <p:nvPr>
            <p:extLst>
              <p:ext uri="{D42A27DB-BD31-4B8C-83A1-F6EECF244321}">
                <p14:modId xmlns:p14="http://schemas.microsoft.com/office/powerpoint/2010/main" val="2806178062"/>
              </p:ext>
            </p:extLst>
          </p:nvPr>
        </p:nvGraphicFramePr>
        <p:xfrm>
          <a:off x="4871150" y="1748199"/>
          <a:ext cx="2613394" cy="3853454"/>
        </p:xfrm>
        <a:graphic>
          <a:graphicData uri="http://schemas.openxmlformats.org/drawingml/2006/table">
            <a:tbl>
              <a:tblPr/>
              <a:tblGrid>
                <a:gridCol w="1018984">
                  <a:extLst>
                    <a:ext uri="{9D8B030D-6E8A-4147-A177-3AD203B41FA5}">
                      <a16:colId xmlns:a16="http://schemas.microsoft.com/office/drawing/2014/main" val="2134103886"/>
                    </a:ext>
                  </a:extLst>
                </a:gridCol>
                <a:gridCol w="851152">
                  <a:extLst>
                    <a:ext uri="{9D8B030D-6E8A-4147-A177-3AD203B41FA5}">
                      <a16:colId xmlns:a16="http://schemas.microsoft.com/office/drawing/2014/main" val="1901517826"/>
                    </a:ext>
                  </a:extLst>
                </a:gridCol>
                <a:gridCol w="743258">
                  <a:extLst>
                    <a:ext uri="{9D8B030D-6E8A-4147-A177-3AD203B41FA5}">
                      <a16:colId xmlns:a16="http://schemas.microsoft.com/office/drawing/2014/main" val="1117382517"/>
                    </a:ext>
                  </a:extLst>
                </a:gridCol>
              </a:tblGrid>
              <a:tr h="136996">
                <a:tc>
                  <a:txBody>
                    <a:bodyPr/>
                    <a:lstStyle/>
                    <a:p>
                      <a:pPr algn="l" fontAlgn="b"/>
                      <a:r>
                        <a:rPr lang="en-US" sz="1100" b="0" i="0" u="none" strike="noStrike">
                          <a:solidFill>
                            <a:srgbClr val="000000"/>
                          </a:solidFill>
                          <a:effectLst/>
                          <a:latin typeface="Calibri" panose="020F0502020204030204" pitchFamily="34" charset="0"/>
                        </a:rPr>
                        <a:t>department_id</a:t>
                      </a:r>
                    </a:p>
                  </a:txBody>
                  <a:tcPr marL="7517" marR="7517" marT="7517"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High spender</a:t>
                      </a:r>
                    </a:p>
                  </a:txBody>
                  <a:tcPr marL="7517" marR="7517" marT="7517"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Low spender</a:t>
                      </a:r>
                    </a:p>
                  </a:txBody>
                  <a:tcPr marL="7517" marR="7517" marT="7517" marB="0" anchor="b">
                    <a:lnL>
                      <a:noFill/>
                    </a:lnL>
                    <a:lnR>
                      <a:noFill/>
                    </a:lnR>
                    <a:lnT>
                      <a:noFill/>
                    </a:lnT>
                    <a:lnB>
                      <a:noFill/>
                    </a:lnB>
                    <a:noFill/>
                  </a:tcPr>
                </a:tc>
                <a:extLst>
                  <a:ext uri="{0D108BD9-81ED-4DB2-BD59-A6C34878D82A}">
                    <a16:rowId xmlns:a16="http://schemas.microsoft.com/office/drawing/2014/main" val="429705000"/>
                  </a:ext>
                </a:extLst>
              </a:tr>
              <a:tr h="136996">
                <a:tc>
                  <a:txBody>
                    <a:bodyPr/>
                    <a:lstStyle/>
                    <a:p>
                      <a:pPr algn="l" fontAlgn="b"/>
                      <a:r>
                        <a:rPr lang="en-US" sz="1100" b="0" i="0" u="none" strike="noStrike">
                          <a:solidFill>
                            <a:srgbClr val="000000"/>
                          </a:solidFill>
                          <a:effectLst/>
                          <a:latin typeface="Calibri" panose="020F0502020204030204" pitchFamily="34" charset="0"/>
                        </a:rPr>
                        <a:t>4  produce</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7224947</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2144</a:t>
                      </a:r>
                    </a:p>
                  </a:txBody>
                  <a:tcPr marL="7517" marR="7517" marT="7517" marB="0" anchor="b">
                    <a:lnL>
                      <a:noFill/>
                    </a:lnL>
                    <a:lnR>
                      <a:noFill/>
                    </a:lnR>
                    <a:lnT>
                      <a:noFill/>
                    </a:lnT>
                    <a:lnB>
                      <a:noFill/>
                    </a:lnB>
                    <a:noFill/>
                  </a:tcPr>
                </a:tc>
                <a:extLst>
                  <a:ext uri="{0D108BD9-81ED-4DB2-BD59-A6C34878D82A}">
                    <a16:rowId xmlns:a16="http://schemas.microsoft.com/office/drawing/2014/main" val="119972323"/>
                  </a:ext>
                </a:extLst>
              </a:tr>
              <a:tr h="136996">
                <a:tc>
                  <a:txBody>
                    <a:bodyPr/>
                    <a:lstStyle/>
                    <a:p>
                      <a:pPr algn="l" fontAlgn="b"/>
                      <a:r>
                        <a:rPr lang="en-US" sz="1100" b="0" i="0" u="none" strike="noStrike">
                          <a:solidFill>
                            <a:srgbClr val="000000"/>
                          </a:solidFill>
                          <a:effectLst/>
                          <a:latin typeface="Calibri" panose="020F0502020204030204" pitchFamily="34" charset="0"/>
                        </a:rPr>
                        <a:t>16 dairy eggs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4119587</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901</a:t>
                      </a:r>
                    </a:p>
                  </a:txBody>
                  <a:tcPr marL="7517" marR="7517" marT="7517" marB="0" anchor="b">
                    <a:lnL>
                      <a:noFill/>
                    </a:lnL>
                    <a:lnR>
                      <a:noFill/>
                    </a:lnR>
                    <a:lnT>
                      <a:noFill/>
                    </a:lnT>
                    <a:lnB>
                      <a:noFill/>
                    </a:lnB>
                    <a:noFill/>
                  </a:tcPr>
                </a:tc>
                <a:extLst>
                  <a:ext uri="{0D108BD9-81ED-4DB2-BD59-A6C34878D82A}">
                    <a16:rowId xmlns:a16="http://schemas.microsoft.com/office/drawing/2014/main" val="2934479769"/>
                  </a:ext>
                </a:extLst>
              </a:tr>
              <a:tr h="136996">
                <a:tc>
                  <a:txBody>
                    <a:bodyPr/>
                    <a:lstStyle/>
                    <a:p>
                      <a:pPr algn="l" fontAlgn="b"/>
                      <a:r>
                        <a:rPr lang="en-US" sz="1100" b="0" i="0" u="none" strike="noStrike">
                          <a:solidFill>
                            <a:srgbClr val="000000"/>
                          </a:solidFill>
                          <a:effectLst/>
                          <a:latin typeface="Calibri" panose="020F0502020204030204" pitchFamily="34" charset="0"/>
                        </a:rPr>
                        <a:t>19 snacks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2182665</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4456</a:t>
                      </a:r>
                    </a:p>
                  </a:txBody>
                  <a:tcPr marL="7517" marR="7517" marT="7517" marB="0" anchor="b">
                    <a:lnL>
                      <a:noFill/>
                    </a:lnL>
                    <a:lnR>
                      <a:noFill/>
                    </a:lnR>
                    <a:lnT>
                      <a:noFill/>
                    </a:lnT>
                    <a:lnB>
                      <a:noFill/>
                    </a:lnB>
                    <a:noFill/>
                  </a:tcPr>
                </a:tc>
                <a:extLst>
                  <a:ext uri="{0D108BD9-81ED-4DB2-BD59-A6C34878D82A}">
                    <a16:rowId xmlns:a16="http://schemas.microsoft.com/office/drawing/2014/main" val="3837966610"/>
                  </a:ext>
                </a:extLst>
              </a:tr>
              <a:tr h="136996">
                <a:tc>
                  <a:txBody>
                    <a:bodyPr/>
                    <a:lstStyle/>
                    <a:p>
                      <a:pPr algn="l" fontAlgn="b"/>
                      <a:r>
                        <a:rPr lang="en-US" sz="1100" b="0" i="0" u="none" strike="noStrike">
                          <a:solidFill>
                            <a:srgbClr val="000000"/>
                          </a:solidFill>
                          <a:effectLst/>
                          <a:latin typeface="Calibri" panose="020F0502020204030204" pitchFamily="34" charset="0"/>
                        </a:rPr>
                        <a:t>7 beverages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2033407</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3040</a:t>
                      </a:r>
                    </a:p>
                  </a:txBody>
                  <a:tcPr marL="7517" marR="7517" marT="7517" marB="0" anchor="b">
                    <a:lnL>
                      <a:noFill/>
                    </a:lnL>
                    <a:lnR>
                      <a:noFill/>
                    </a:lnR>
                    <a:lnT>
                      <a:noFill/>
                    </a:lnT>
                    <a:lnB>
                      <a:noFill/>
                    </a:lnB>
                    <a:noFill/>
                  </a:tcPr>
                </a:tc>
                <a:extLst>
                  <a:ext uri="{0D108BD9-81ED-4DB2-BD59-A6C34878D82A}">
                    <a16:rowId xmlns:a16="http://schemas.microsoft.com/office/drawing/2014/main" val="1610822341"/>
                  </a:ext>
                </a:extLst>
              </a:tr>
              <a:tr h="136996">
                <a:tc>
                  <a:txBody>
                    <a:bodyPr/>
                    <a:lstStyle/>
                    <a:p>
                      <a:pPr algn="l" fontAlgn="b"/>
                      <a:r>
                        <a:rPr lang="en-US" sz="1100" b="0" i="0" u="none" strike="noStrike">
                          <a:solidFill>
                            <a:srgbClr val="000000"/>
                          </a:solidFill>
                          <a:effectLst/>
                          <a:latin typeface="Calibri" panose="020F0502020204030204" pitchFamily="34" charset="0"/>
                        </a:rPr>
                        <a:t>1 frozen</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1627352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262</a:t>
                      </a:r>
                    </a:p>
                  </a:txBody>
                  <a:tcPr marL="7517" marR="7517" marT="7517" marB="0" anchor="b">
                    <a:lnL>
                      <a:noFill/>
                    </a:lnL>
                    <a:lnR>
                      <a:noFill/>
                    </a:lnR>
                    <a:lnT>
                      <a:noFill/>
                    </a:lnT>
                    <a:lnB>
                      <a:noFill/>
                    </a:lnB>
                    <a:noFill/>
                  </a:tcPr>
                </a:tc>
                <a:extLst>
                  <a:ext uri="{0D108BD9-81ED-4DB2-BD59-A6C34878D82A}">
                    <a16:rowId xmlns:a16="http://schemas.microsoft.com/office/drawing/2014/main" val="3335181359"/>
                  </a:ext>
                </a:extLst>
              </a:tr>
              <a:tr h="136996">
                <a:tc>
                  <a:txBody>
                    <a:bodyPr/>
                    <a:lstStyle/>
                    <a:p>
                      <a:pPr algn="l" fontAlgn="b"/>
                      <a:r>
                        <a:rPr lang="en-US" sz="1100" b="0" i="0" u="none" strike="noStrike">
                          <a:solidFill>
                            <a:srgbClr val="000000"/>
                          </a:solidFill>
                          <a:effectLst/>
                          <a:latin typeface="Calibri" panose="020F0502020204030204" pitchFamily="34" charset="0"/>
                        </a:rPr>
                        <a:t>13 pantry</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1385092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283</a:t>
                      </a:r>
                    </a:p>
                  </a:txBody>
                  <a:tcPr marL="7517" marR="7517" marT="7517" marB="0" anchor="b">
                    <a:lnL>
                      <a:noFill/>
                    </a:lnL>
                    <a:lnR>
                      <a:noFill/>
                    </a:lnR>
                    <a:lnT>
                      <a:noFill/>
                    </a:lnT>
                    <a:lnB>
                      <a:noFill/>
                    </a:lnB>
                    <a:noFill/>
                  </a:tcPr>
                </a:tc>
                <a:extLst>
                  <a:ext uri="{0D108BD9-81ED-4DB2-BD59-A6C34878D82A}">
                    <a16:rowId xmlns:a16="http://schemas.microsoft.com/office/drawing/2014/main" val="1633297878"/>
                  </a:ext>
                </a:extLst>
              </a:tr>
              <a:tr h="136996">
                <a:tc>
                  <a:txBody>
                    <a:bodyPr/>
                    <a:lstStyle/>
                    <a:p>
                      <a:pPr algn="l" fontAlgn="b"/>
                      <a:r>
                        <a:rPr lang="en-US" sz="1100" b="0" i="0" u="none" strike="noStrike">
                          <a:solidFill>
                            <a:srgbClr val="000000"/>
                          </a:solidFill>
                          <a:effectLst/>
                          <a:latin typeface="Calibri" panose="020F0502020204030204" pitchFamily="34" charset="0"/>
                        </a:rPr>
                        <a:t>3 bakery</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883175</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155</a:t>
                      </a:r>
                    </a:p>
                  </a:txBody>
                  <a:tcPr marL="7517" marR="7517" marT="7517" marB="0" anchor="b">
                    <a:lnL>
                      <a:noFill/>
                    </a:lnL>
                    <a:lnR>
                      <a:noFill/>
                    </a:lnR>
                    <a:lnT>
                      <a:noFill/>
                    </a:lnT>
                    <a:lnB>
                      <a:noFill/>
                    </a:lnB>
                    <a:noFill/>
                  </a:tcPr>
                </a:tc>
                <a:extLst>
                  <a:ext uri="{0D108BD9-81ED-4DB2-BD59-A6C34878D82A}">
                    <a16:rowId xmlns:a16="http://schemas.microsoft.com/office/drawing/2014/main" val="3517488490"/>
                  </a:ext>
                </a:extLst>
              </a:tr>
              <a:tr h="136996">
                <a:tc>
                  <a:txBody>
                    <a:bodyPr/>
                    <a:lstStyle/>
                    <a:p>
                      <a:pPr algn="l" fontAlgn="b"/>
                      <a:r>
                        <a:rPr lang="en-US" sz="1100" b="0" i="0" u="none" strike="noStrike">
                          <a:solidFill>
                            <a:srgbClr val="000000"/>
                          </a:solidFill>
                          <a:effectLst/>
                          <a:latin typeface="Calibri" panose="020F0502020204030204" pitchFamily="34" charset="0"/>
                        </a:rPr>
                        <a:t>15 canned goods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787662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128</a:t>
                      </a:r>
                    </a:p>
                  </a:txBody>
                  <a:tcPr marL="7517" marR="7517" marT="7517" marB="0" anchor="b">
                    <a:lnL>
                      <a:noFill/>
                    </a:lnL>
                    <a:lnR>
                      <a:noFill/>
                    </a:lnR>
                    <a:lnT>
                      <a:noFill/>
                    </a:lnT>
                    <a:lnB>
                      <a:noFill/>
                    </a:lnB>
                    <a:noFill/>
                  </a:tcPr>
                </a:tc>
                <a:extLst>
                  <a:ext uri="{0D108BD9-81ED-4DB2-BD59-A6C34878D82A}">
                    <a16:rowId xmlns:a16="http://schemas.microsoft.com/office/drawing/2014/main" val="696143854"/>
                  </a:ext>
                </a:extLst>
              </a:tr>
              <a:tr h="136996">
                <a:tc>
                  <a:txBody>
                    <a:bodyPr/>
                    <a:lstStyle/>
                    <a:p>
                      <a:pPr algn="l" fontAlgn="b"/>
                      <a:r>
                        <a:rPr lang="en-US" sz="1100" b="0" i="0" u="none" strike="noStrike">
                          <a:solidFill>
                            <a:srgbClr val="000000"/>
                          </a:solidFill>
                          <a:effectLst/>
                          <a:latin typeface="Calibri" panose="020F0502020204030204" pitchFamily="34" charset="0"/>
                        </a:rPr>
                        <a:t>20 deli</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782815</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196</a:t>
                      </a:r>
                    </a:p>
                  </a:txBody>
                  <a:tcPr marL="7517" marR="7517" marT="7517" marB="0" anchor="b">
                    <a:lnL>
                      <a:noFill/>
                    </a:lnL>
                    <a:lnR>
                      <a:noFill/>
                    </a:lnR>
                    <a:lnT>
                      <a:noFill/>
                    </a:lnT>
                    <a:lnB>
                      <a:noFill/>
                    </a:lnB>
                    <a:noFill/>
                  </a:tcPr>
                </a:tc>
                <a:extLst>
                  <a:ext uri="{0D108BD9-81ED-4DB2-BD59-A6C34878D82A}">
                    <a16:rowId xmlns:a16="http://schemas.microsoft.com/office/drawing/2014/main" val="2282580061"/>
                  </a:ext>
                </a:extLst>
              </a:tr>
              <a:tr h="136996">
                <a:tc>
                  <a:txBody>
                    <a:bodyPr/>
                    <a:lstStyle/>
                    <a:p>
                      <a:pPr algn="l" fontAlgn="b"/>
                      <a:r>
                        <a:rPr lang="en-US" sz="1100" b="0" i="0" u="none" strike="noStrike">
                          <a:solidFill>
                            <a:srgbClr val="000000"/>
                          </a:solidFill>
                          <a:effectLst/>
                          <a:latin typeface="Calibri" panose="020F0502020204030204" pitchFamily="34" charset="0"/>
                        </a:rPr>
                        <a:t>9 dry goods pasta</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633676</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49</a:t>
                      </a:r>
                    </a:p>
                  </a:txBody>
                  <a:tcPr marL="7517" marR="7517" marT="7517" marB="0" anchor="b">
                    <a:lnL>
                      <a:noFill/>
                    </a:lnL>
                    <a:lnR>
                      <a:noFill/>
                    </a:lnR>
                    <a:lnT>
                      <a:noFill/>
                    </a:lnT>
                    <a:lnB>
                      <a:noFill/>
                    </a:lnB>
                    <a:noFill/>
                  </a:tcPr>
                </a:tc>
                <a:extLst>
                  <a:ext uri="{0D108BD9-81ED-4DB2-BD59-A6C34878D82A}">
                    <a16:rowId xmlns:a16="http://schemas.microsoft.com/office/drawing/2014/main" val="4234696870"/>
                  </a:ext>
                </a:extLst>
              </a:tr>
              <a:tr h="136996">
                <a:tc>
                  <a:txBody>
                    <a:bodyPr/>
                    <a:lstStyle/>
                    <a:p>
                      <a:pPr algn="l" fontAlgn="b"/>
                      <a:r>
                        <a:rPr lang="en-US" sz="1100" b="0" i="0" u="none" strike="noStrike">
                          <a:solidFill>
                            <a:srgbClr val="000000"/>
                          </a:solidFill>
                          <a:effectLst/>
                          <a:latin typeface="Calibri" panose="020F0502020204030204" pitchFamily="34" charset="0"/>
                        </a:rPr>
                        <a:t>17 household</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539021</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328</a:t>
                      </a:r>
                    </a:p>
                  </a:txBody>
                  <a:tcPr marL="7517" marR="7517" marT="7517" marB="0" anchor="b">
                    <a:lnL>
                      <a:noFill/>
                    </a:lnL>
                    <a:lnR>
                      <a:noFill/>
                    </a:lnR>
                    <a:lnT>
                      <a:noFill/>
                    </a:lnT>
                    <a:lnB>
                      <a:noFill/>
                    </a:lnB>
                    <a:noFill/>
                  </a:tcPr>
                </a:tc>
                <a:extLst>
                  <a:ext uri="{0D108BD9-81ED-4DB2-BD59-A6C34878D82A}">
                    <a16:rowId xmlns:a16="http://schemas.microsoft.com/office/drawing/2014/main" val="740473153"/>
                  </a:ext>
                </a:extLst>
              </a:tr>
              <a:tr h="136996">
                <a:tc>
                  <a:txBody>
                    <a:bodyPr/>
                    <a:lstStyle/>
                    <a:p>
                      <a:pPr algn="l" fontAlgn="b"/>
                      <a:r>
                        <a:rPr lang="en-US" sz="1100" b="0" i="0" u="none" strike="noStrike">
                          <a:solidFill>
                            <a:srgbClr val="000000"/>
                          </a:solidFill>
                          <a:effectLst/>
                          <a:latin typeface="Calibri" panose="020F0502020204030204" pitchFamily="34" charset="0"/>
                        </a:rPr>
                        <a:t>14 breakfast</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524694</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251</a:t>
                      </a:r>
                    </a:p>
                  </a:txBody>
                  <a:tcPr marL="7517" marR="7517" marT="7517" marB="0" anchor="b">
                    <a:lnL>
                      <a:noFill/>
                    </a:lnL>
                    <a:lnR>
                      <a:noFill/>
                    </a:lnR>
                    <a:lnT>
                      <a:noFill/>
                    </a:lnT>
                    <a:lnB>
                      <a:noFill/>
                    </a:lnB>
                    <a:noFill/>
                  </a:tcPr>
                </a:tc>
                <a:extLst>
                  <a:ext uri="{0D108BD9-81ED-4DB2-BD59-A6C34878D82A}">
                    <a16:rowId xmlns:a16="http://schemas.microsoft.com/office/drawing/2014/main" val="4158660029"/>
                  </a:ext>
                </a:extLst>
              </a:tr>
              <a:tr h="136996">
                <a:tc>
                  <a:txBody>
                    <a:bodyPr/>
                    <a:lstStyle/>
                    <a:p>
                      <a:pPr algn="l" fontAlgn="b"/>
                      <a:r>
                        <a:rPr lang="en-US" sz="1100" b="0" i="0" u="none" strike="noStrike">
                          <a:solidFill>
                            <a:srgbClr val="000000"/>
                          </a:solidFill>
                          <a:effectLst/>
                          <a:latin typeface="Calibri" panose="020F0502020204030204" pitchFamily="34" charset="0"/>
                        </a:rPr>
                        <a:t>12 meat seafood</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523863</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27</a:t>
                      </a:r>
                    </a:p>
                  </a:txBody>
                  <a:tcPr marL="7517" marR="7517" marT="7517" marB="0" anchor="b">
                    <a:lnL>
                      <a:noFill/>
                    </a:lnL>
                    <a:lnR>
                      <a:noFill/>
                    </a:lnR>
                    <a:lnT>
                      <a:noFill/>
                    </a:lnT>
                    <a:lnB>
                      <a:noFill/>
                    </a:lnB>
                    <a:noFill/>
                  </a:tcPr>
                </a:tc>
                <a:extLst>
                  <a:ext uri="{0D108BD9-81ED-4DB2-BD59-A6C34878D82A}">
                    <a16:rowId xmlns:a16="http://schemas.microsoft.com/office/drawing/2014/main" val="971902594"/>
                  </a:ext>
                </a:extLst>
              </a:tr>
              <a:tr h="136996">
                <a:tc>
                  <a:txBody>
                    <a:bodyPr/>
                    <a:lstStyle/>
                    <a:p>
                      <a:pPr algn="l" fontAlgn="b"/>
                      <a:r>
                        <a:rPr lang="en-US" sz="1100" b="0" i="0" u="none" strike="noStrike">
                          <a:solidFill>
                            <a:srgbClr val="000000"/>
                          </a:solidFill>
                          <a:effectLst/>
                          <a:latin typeface="Calibri" panose="020F0502020204030204" pitchFamily="34" charset="0"/>
                        </a:rPr>
                        <a:t>18 babies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335938</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9</a:t>
                      </a:r>
                    </a:p>
                  </a:txBody>
                  <a:tcPr marL="7517" marR="7517" marT="7517" marB="0" anchor="b">
                    <a:lnL>
                      <a:noFill/>
                    </a:lnL>
                    <a:lnR>
                      <a:noFill/>
                    </a:lnR>
                    <a:lnT>
                      <a:noFill/>
                    </a:lnT>
                    <a:lnB>
                      <a:noFill/>
                    </a:lnB>
                    <a:noFill/>
                  </a:tcPr>
                </a:tc>
                <a:extLst>
                  <a:ext uri="{0D108BD9-81ED-4DB2-BD59-A6C34878D82A}">
                    <a16:rowId xmlns:a16="http://schemas.microsoft.com/office/drawing/2014/main" val="1263380859"/>
                  </a:ext>
                </a:extLst>
              </a:tr>
              <a:tr h="136996">
                <a:tc>
                  <a:txBody>
                    <a:bodyPr/>
                    <a:lstStyle/>
                    <a:p>
                      <a:pPr algn="l" fontAlgn="b"/>
                      <a:r>
                        <a:rPr lang="en-US" sz="1100" b="0" i="0" u="none" strike="noStrike">
                          <a:solidFill>
                            <a:srgbClr val="000000"/>
                          </a:solidFill>
                          <a:effectLst/>
                          <a:latin typeface="Calibri" panose="020F0502020204030204" pitchFamily="34" charset="0"/>
                        </a:rPr>
                        <a:t>11 personal care</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328374</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106</a:t>
                      </a:r>
                    </a:p>
                  </a:txBody>
                  <a:tcPr marL="7517" marR="7517" marT="7517" marB="0" anchor="b">
                    <a:lnL>
                      <a:noFill/>
                    </a:lnL>
                    <a:lnR>
                      <a:noFill/>
                    </a:lnR>
                    <a:lnT>
                      <a:noFill/>
                    </a:lnT>
                    <a:lnB>
                      <a:noFill/>
                    </a:lnB>
                    <a:noFill/>
                  </a:tcPr>
                </a:tc>
                <a:extLst>
                  <a:ext uri="{0D108BD9-81ED-4DB2-BD59-A6C34878D82A}">
                    <a16:rowId xmlns:a16="http://schemas.microsoft.com/office/drawing/2014/main" val="2139795551"/>
                  </a:ext>
                </a:extLst>
              </a:tr>
              <a:tr h="136996">
                <a:tc>
                  <a:txBody>
                    <a:bodyPr/>
                    <a:lstStyle/>
                    <a:p>
                      <a:pPr algn="l" fontAlgn="b"/>
                      <a:r>
                        <a:rPr lang="en-US" sz="1100" b="0" i="0" u="none" strike="noStrike">
                          <a:solidFill>
                            <a:srgbClr val="000000"/>
                          </a:solidFill>
                          <a:effectLst/>
                          <a:latin typeface="Calibri" panose="020F0502020204030204" pitchFamily="34" charset="0"/>
                        </a:rPr>
                        <a:t>6 international</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197889</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11</a:t>
                      </a:r>
                    </a:p>
                  </a:txBody>
                  <a:tcPr marL="7517" marR="7517" marT="7517" marB="0" anchor="b">
                    <a:lnL>
                      <a:noFill/>
                    </a:lnL>
                    <a:lnR>
                      <a:noFill/>
                    </a:lnR>
                    <a:lnT>
                      <a:noFill/>
                    </a:lnT>
                    <a:lnB>
                      <a:noFill/>
                    </a:lnB>
                    <a:noFill/>
                  </a:tcPr>
                </a:tc>
                <a:extLst>
                  <a:ext uri="{0D108BD9-81ED-4DB2-BD59-A6C34878D82A}">
                    <a16:rowId xmlns:a16="http://schemas.microsoft.com/office/drawing/2014/main" val="2767124732"/>
                  </a:ext>
                </a:extLst>
              </a:tr>
              <a:tr h="136996">
                <a:tc>
                  <a:txBody>
                    <a:bodyPr/>
                    <a:lstStyle/>
                    <a:p>
                      <a:pPr algn="l" fontAlgn="b"/>
                      <a:r>
                        <a:rPr lang="en-US" sz="1100" b="0" i="0" u="none" strike="noStrike">
                          <a:solidFill>
                            <a:srgbClr val="000000"/>
                          </a:solidFill>
                          <a:effectLst/>
                          <a:latin typeface="Calibri" panose="020F0502020204030204" pitchFamily="34" charset="0"/>
                        </a:rPr>
                        <a:t>5 alcohol</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107864</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108</a:t>
                      </a:r>
                    </a:p>
                  </a:txBody>
                  <a:tcPr marL="7517" marR="7517" marT="7517" marB="0" anchor="b">
                    <a:lnL>
                      <a:noFill/>
                    </a:lnL>
                    <a:lnR>
                      <a:noFill/>
                    </a:lnR>
                    <a:lnT>
                      <a:noFill/>
                    </a:lnT>
                    <a:lnB>
                      <a:noFill/>
                    </a:lnB>
                    <a:noFill/>
                  </a:tcPr>
                </a:tc>
                <a:extLst>
                  <a:ext uri="{0D108BD9-81ED-4DB2-BD59-A6C34878D82A}">
                    <a16:rowId xmlns:a16="http://schemas.microsoft.com/office/drawing/2014/main" val="1765446195"/>
                  </a:ext>
                </a:extLst>
              </a:tr>
              <a:tr h="136996">
                <a:tc>
                  <a:txBody>
                    <a:bodyPr/>
                    <a:lstStyle/>
                    <a:p>
                      <a:pPr algn="l" fontAlgn="b"/>
                      <a:r>
                        <a:rPr lang="en-US" sz="1100" b="0" i="0" u="none" strike="noStrike">
                          <a:solidFill>
                            <a:srgbClr val="000000"/>
                          </a:solidFill>
                          <a:effectLst/>
                          <a:latin typeface="Calibri" panose="020F0502020204030204" pitchFamily="34" charset="0"/>
                        </a:rPr>
                        <a:t>8 pets</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72103</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8</a:t>
                      </a:r>
                    </a:p>
                  </a:txBody>
                  <a:tcPr marL="7517" marR="7517" marT="7517" marB="0" anchor="b">
                    <a:lnL>
                      <a:noFill/>
                    </a:lnL>
                    <a:lnR>
                      <a:noFill/>
                    </a:lnR>
                    <a:lnT>
                      <a:noFill/>
                    </a:lnT>
                    <a:lnB>
                      <a:noFill/>
                    </a:lnB>
                    <a:noFill/>
                  </a:tcPr>
                </a:tc>
                <a:extLst>
                  <a:ext uri="{0D108BD9-81ED-4DB2-BD59-A6C34878D82A}">
                    <a16:rowId xmlns:a16="http://schemas.microsoft.com/office/drawing/2014/main" val="3154970187"/>
                  </a:ext>
                </a:extLst>
              </a:tr>
              <a:tr h="136996">
                <a:tc>
                  <a:txBody>
                    <a:bodyPr/>
                    <a:lstStyle/>
                    <a:p>
                      <a:pPr algn="l" fontAlgn="b"/>
                      <a:r>
                        <a:rPr lang="en-US" sz="1100" b="0" i="0" u="none" strike="noStrike">
                          <a:solidFill>
                            <a:srgbClr val="000000"/>
                          </a:solidFill>
                          <a:effectLst/>
                          <a:latin typeface="Calibri" panose="020F0502020204030204" pitchFamily="34" charset="0"/>
                        </a:rPr>
                        <a:t>21 missing</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57562</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5</a:t>
                      </a:r>
                    </a:p>
                  </a:txBody>
                  <a:tcPr marL="7517" marR="7517" marT="7517" marB="0" anchor="b">
                    <a:lnL>
                      <a:noFill/>
                    </a:lnL>
                    <a:lnR>
                      <a:noFill/>
                    </a:lnR>
                    <a:lnT>
                      <a:noFill/>
                    </a:lnT>
                    <a:lnB>
                      <a:noFill/>
                    </a:lnB>
                    <a:noFill/>
                  </a:tcPr>
                </a:tc>
                <a:extLst>
                  <a:ext uri="{0D108BD9-81ED-4DB2-BD59-A6C34878D82A}">
                    <a16:rowId xmlns:a16="http://schemas.microsoft.com/office/drawing/2014/main" val="3077622301"/>
                  </a:ext>
                </a:extLst>
              </a:tr>
              <a:tr h="136996">
                <a:tc>
                  <a:txBody>
                    <a:bodyPr/>
                    <a:lstStyle/>
                    <a:p>
                      <a:pPr algn="l" fontAlgn="b"/>
                      <a:r>
                        <a:rPr lang="en-US" sz="1100" b="0" i="0" u="none" strike="noStrike">
                          <a:solidFill>
                            <a:srgbClr val="000000"/>
                          </a:solidFill>
                          <a:effectLst/>
                          <a:latin typeface="Calibri" panose="020F0502020204030204" pitchFamily="34" charset="0"/>
                        </a:rPr>
                        <a:t>10 bulk</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27523</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35</a:t>
                      </a:r>
                    </a:p>
                  </a:txBody>
                  <a:tcPr marL="7517" marR="7517" marT="7517" marB="0" anchor="b">
                    <a:lnL>
                      <a:noFill/>
                    </a:lnL>
                    <a:lnR>
                      <a:noFill/>
                    </a:lnR>
                    <a:lnT>
                      <a:noFill/>
                    </a:lnT>
                    <a:lnB>
                      <a:noFill/>
                    </a:lnB>
                    <a:noFill/>
                  </a:tcPr>
                </a:tc>
                <a:extLst>
                  <a:ext uri="{0D108BD9-81ED-4DB2-BD59-A6C34878D82A}">
                    <a16:rowId xmlns:a16="http://schemas.microsoft.com/office/drawing/2014/main" val="3319316315"/>
                  </a:ext>
                </a:extLst>
              </a:tr>
              <a:tr h="136996">
                <a:tc>
                  <a:txBody>
                    <a:bodyPr/>
                    <a:lstStyle/>
                    <a:p>
                      <a:pPr algn="l" fontAlgn="b"/>
                      <a:r>
                        <a:rPr lang="en-US" sz="1100" b="0" i="0" u="none" strike="noStrike">
                          <a:solidFill>
                            <a:srgbClr val="000000"/>
                          </a:solidFill>
                          <a:effectLst/>
                          <a:latin typeface="Calibri" panose="020F0502020204030204" pitchFamily="34" charset="0"/>
                        </a:rPr>
                        <a:t>2 other</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27140</a:t>
                      </a:r>
                    </a:p>
                  </a:txBody>
                  <a:tcPr marL="7517" marR="7517" marT="7517" marB="0" anchor="b">
                    <a:lnL>
                      <a:noFill/>
                    </a:lnL>
                    <a:lnR>
                      <a:noFill/>
                    </a:lnR>
                    <a:lnT>
                      <a:noFill/>
                    </a:lnT>
                    <a:lnB>
                      <a:noFill/>
                    </a:lnB>
                    <a:noFill/>
                  </a:tcPr>
                </a:tc>
                <a:tc>
                  <a:txBody>
                    <a:bodyPr/>
                    <a:lstStyle/>
                    <a:p>
                      <a:pPr algn="r" fontAlgn="b"/>
                      <a:r>
                        <a:rPr lang="en-DE" sz="1100" b="0" i="0" u="none" strike="noStrike">
                          <a:solidFill>
                            <a:srgbClr val="000000"/>
                          </a:solidFill>
                          <a:effectLst/>
                          <a:latin typeface="Calibri" panose="020F0502020204030204" pitchFamily="34" charset="0"/>
                        </a:rPr>
                        <a:t>26</a:t>
                      </a:r>
                    </a:p>
                  </a:txBody>
                  <a:tcPr marL="7517" marR="7517" marT="7517" marB="0" anchor="b">
                    <a:lnL>
                      <a:noFill/>
                    </a:lnL>
                    <a:lnR>
                      <a:noFill/>
                    </a:lnR>
                    <a:lnT>
                      <a:noFill/>
                    </a:lnT>
                    <a:lnB>
                      <a:noFill/>
                    </a:lnB>
                    <a:noFill/>
                  </a:tcPr>
                </a:tc>
                <a:extLst>
                  <a:ext uri="{0D108BD9-81ED-4DB2-BD59-A6C34878D82A}">
                    <a16:rowId xmlns:a16="http://schemas.microsoft.com/office/drawing/2014/main" val="1912105238"/>
                  </a:ext>
                </a:extLst>
              </a:tr>
            </a:tbl>
          </a:graphicData>
        </a:graphic>
      </p:graphicFrame>
      <p:sp>
        <p:nvSpPr>
          <p:cNvPr id="9" name="TextBox 8">
            <a:extLst>
              <a:ext uri="{FF2B5EF4-FFF2-40B4-BE49-F238E27FC236}">
                <a16:creationId xmlns:a16="http://schemas.microsoft.com/office/drawing/2014/main" id="{5391B88C-4579-1DB4-667A-14205C48F890}"/>
              </a:ext>
            </a:extLst>
          </p:cNvPr>
          <p:cNvSpPr txBox="1"/>
          <p:nvPr/>
        </p:nvSpPr>
        <p:spPr>
          <a:xfrm>
            <a:off x="104721" y="4412900"/>
            <a:ext cx="4809535" cy="2031325"/>
          </a:xfrm>
          <a:prstGeom prst="rect">
            <a:avLst/>
          </a:prstGeom>
          <a:noFill/>
        </p:spPr>
        <p:txBody>
          <a:bodyPr wrap="square">
            <a:spAutoFit/>
          </a:bodyPr>
          <a:lstStyle/>
          <a:p>
            <a:r>
              <a:rPr lang="en-US" sz="1400" b="0">
                <a:latin typeface="Times New Roman" panose="02020603050405020304" pitchFamily="18" charset="0"/>
                <a:cs typeface="Times New Roman" panose="02020603050405020304" pitchFamily="18" charset="0"/>
              </a:rPr>
              <a:t>Departments with the highest frequency of product orders ar</a:t>
            </a:r>
            <a:r>
              <a:rPr lang="en-US" sz="1400">
                <a:latin typeface="Times New Roman" panose="02020603050405020304" pitchFamily="18" charset="0"/>
                <a:cs typeface="Times New Roman" panose="02020603050405020304" pitchFamily="18" charset="0"/>
              </a:rPr>
              <a:t>e</a:t>
            </a:r>
            <a:r>
              <a:rPr lang="en-US" sz="1400" b="0">
                <a:latin typeface="Times New Roman" panose="02020603050405020304" pitchFamily="18" charset="0"/>
                <a:cs typeface="Times New Roman" panose="02020603050405020304" pitchFamily="18" charset="0"/>
              </a:rPr>
              <a:t> produce, dairy/eggs,</a:t>
            </a:r>
            <a:r>
              <a:rPr lang="en-US" sz="1400" b="0" baseline="0">
                <a:latin typeface="Times New Roman" panose="02020603050405020304" pitchFamily="18" charset="0"/>
                <a:cs typeface="Times New Roman" panose="02020603050405020304" pitchFamily="18" charset="0"/>
              </a:rPr>
              <a:t> snacks, beverages, frozen, and pantry.  </a:t>
            </a:r>
          </a:p>
          <a:p>
            <a:endParaRPr lang="en-US" sz="1400" b="0" baseline="0">
              <a:latin typeface="Times New Roman" panose="02020603050405020304" pitchFamily="18" charset="0"/>
              <a:cs typeface="Times New Roman" panose="02020603050405020304" pitchFamily="18" charset="0"/>
            </a:endParaRPr>
          </a:p>
          <a:p>
            <a:r>
              <a:rPr lang="en-US" sz="1400" b="0" baseline="0">
                <a:latin typeface="Times New Roman" panose="02020603050405020304" pitchFamily="18" charset="0"/>
                <a:cs typeface="Times New Roman" panose="02020603050405020304" pitchFamily="18" charset="0"/>
              </a:rPr>
              <a:t>Provide marketing, promoting different products in the departments with lower sales in the sections </a:t>
            </a:r>
            <a:r>
              <a:rPr lang="en-US" sz="1400">
                <a:latin typeface="Times New Roman" panose="02020603050405020304" pitchFamily="18" charset="0"/>
                <a:cs typeface="Times New Roman" panose="02020603050405020304" pitchFamily="18" charset="0"/>
              </a:rPr>
              <a:t>w</a:t>
            </a:r>
            <a:r>
              <a:rPr lang="en-US" sz="1400" b="0" baseline="0">
                <a:latin typeface="Times New Roman" panose="02020603050405020304" pitchFamily="18" charset="0"/>
                <a:cs typeface="Times New Roman" panose="02020603050405020304" pitchFamily="18" charset="0"/>
              </a:rPr>
              <a:t>here </a:t>
            </a:r>
          </a:p>
          <a:p>
            <a:r>
              <a:rPr lang="en-US" sz="1400" b="0" baseline="0">
                <a:latin typeface="Times New Roman" panose="02020603050405020304" pitchFamily="18" charset="0"/>
                <a:cs typeface="Times New Roman" panose="02020603050405020304" pitchFamily="18" charset="0"/>
              </a:rPr>
              <a:t>there is high spending. </a:t>
            </a:r>
          </a:p>
          <a:p>
            <a:endParaRPr lang="en-US" sz="1400" b="0" baseline="0">
              <a:latin typeface="Times New Roman" panose="02020603050405020304" pitchFamily="18" charset="0"/>
              <a:cs typeface="Times New Roman" panose="02020603050405020304" pitchFamily="18" charset="0"/>
            </a:endParaRPr>
          </a:p>
          <a:p>
            <a:r>
              <a:rPr lang="en-US" sz="1400" b="0" baseline="0">
                <a:latin typeface="Times New Roman" panose="02020603050405020304" pitchFamily="18" charset="0"/>
                <a:cs typeface="Times New Roman" panose="02020603050405020304" pitchFamily="18" charset="0"/>
              </a:rPr>
              <a:t>Place coupons in high spending departments, for products in departments that have low spending numbers. </a:t>
            </a:r>
            <a:endParaRPr lang="LID4096" sz="1400"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0ADA36-34C8-2B8D-9DF5-3AB5EDD7D93E}"/>
              </a:ext>
            </a:extLst>
          </p:cNvPr>
          <p:cNvSpPr txBox="1"/>
          <p:nvPr/>
        </p:nvSpPr>
        <p:spPr>
          <a:xfrm>
            <a:off x="8104131" y="2664256"/>
            <a:ext cx="3737345" cy="3539430"/>
          </a:xfrm>
          <a:prstGeom prst="rect">
            <a:avLst/>
          </a:prstGeom>
          <a:noFill/>
        </p:spPr>
        <p:txBody>
          <a:bodyPr wrap="square">
            <a:spAutoFit/>
          </a:bodyPr>
          <a:lstStyle/>
          <a:p>
            <a:r>
              <a:rPr lang="en-US" sz="1400" u="sng">
                <a:solidFill>
                  <a:schemeClr val="dk1"/>
                </a:solidFill>
                <a:effectLst/>
                <a:latin typeface="Times New Roman" panose="02020603050405020304" pitchFamily="18" charset="0"/>
                <a:cs typeface="Times New Roman" panose="02020603050405020304" pitchFamily="18" charset="0"/>
              </a:rPr>
              <a:t>LOYALTY</a:t>
            </a:r>
          </a:p>
          <a:p>
            <a:endParaRPr lang="en-US" sz="140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a:solidFill>
                  <a:schemeClr val="dk1"/>
                </a:solidFill>
                <a:effectLst/>
                <a:latin typeface="Times New Roman" panose="02020603050405020304" pitchFamily="18" charset="0"/>
                <a:cs typeface="Times New Roman" panose="02020603050405020304" pitchFamily="18" charset="0"/>
              </a:rPr>
              <a:t>Loyalty</a:t>
            </a:r>
            <a:r>
              <a:rPr lang="en-US" sz="1400" baseline="0">
                <a:solidFill>
                  <a:schemeClr val="dk1"/>
                </a:solidFill>
                <a:effectLst/>
                <a:latin typeface="Times New Roman" panose="02020603050405020304" pitchFamily="18" charset="0"/>
                <a:cs typeface="Times New Roman" panose="02020603050405020304" pitchFamily="18" charset="0"/>
              </a:rPr>
              <a:t> of customers is divided into three groups:  New Customer,  Regular Customer,  and Loyal Customer. </a:t>
            </a:r>
          </a:p>
          <a:p>
            <a:pPr marL="285750" indent="-285750">
              <a:buFont typeface="Wingdings" panose="05000000000000000000" pitchFamily="2" charset="2"/>
              <a:buChar char="s"/>
            </a:pPr>
            <a:endParaRPr lang="en-US" sz="1400" baseline="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i="1" baseline="0">
                <a:solidFill>
                  <a:schemeClr val="dk1"/>
                </a:solidFill>
                <a:effectLst/>
                <a:latin typeface="Times New Roman" panose="02020603050405020304" pitchFamily="18" charset="0"/>
                <a:cs typeface="Times New Roman" panose="02020603050405020304" pitchFamily="18" charset="0"/>
              </a:rPr>
              <a:t>New</a:t>
            </a:r>
            <a:r>
              <a:rPr lang="en-US" sz="1400" baseline="0">
                <a:solidFill>
                  <a:schemeClr val="dk1"/>
                </a:solidFill>
                <a:effectLst/>
                <a:latin typeface="Times New Roman" panose="02020603050405020304" pitchFamily="18" charset="0"/>
                <a:cs typeface="Times New Roman" panose="02020603050405020304" pitchFamily="18" charset="0"/>
              </a:rPr>
              <a:t> customers have 10 or fewer orders, making up 8.7% of the customer base.</a:t>
            </a:r>
          </a:p>
          <a:p>
            <a:pPr marL="285750" indent="-285750">
              <a:buFont typeface="Wingdings" panose="05000000000000000000" pitchFamily="2" charset="2"/>
              <a:buChar char="s"/>
            </a:pPr>
            <a:endParaRPr lang="en-US" sz="1400" baseline="0">
              <a:solidFill>
                <a:schemeClr val="dk1"/>
              </a:solidFill>
              <a:effectLst/>
              <a:latin typeface="Times New Roman" panose="02020603050405020304" pitchFamily="18" charset="0"/>
              <a:cs typeface="Times New Roman" panose="02020603050405020304" pitchFamily="18" charset="0"/>
            </a:endParaRPr>
          </a:p>
          <a:p>
            <a:pPr marL="285750" indent="-285750" eaLnBrk="1" fontAlgn="auto" latinLnBrk="0" hangingPunct="1">
              <a:buFont typeface="Wingdings" panose="05000000000000000000" pitchFamily="2" charset="2"/>
              <a:buChar char="s"/>
            </a:pPr>
            <a:r>
              <a:rPr lang="en-US" sz="1400" i="1" baseline="0">
                <a:solidFill>
                  <a:schemeClr val="dk1"/>
                </a:solidFill>
                <a:effectLst/>
                <a:latin typeface="Times New Roman" panose="02020603050405020304" pitchFamily="18" charset="0"/>
                <a:cs typeface="Times New Roman" panose="02020603050405020304" pitchFamily="18" charset="0"/>
              </a:rPr>
              <a:t>Regular</a:t>
            </a:r>
            <a:r>
              <a:rPr lang="en-US" sz="1400" baseline="0">
                <a:solidFill>
                  <a:schemeClr val="dk1"/>
                </a:solidFill>
                <a:effectLst/>
                <a:latin typeface="Times New Roman" panose="02020603050405020304" pitchFamily="18" charset="0"/>
                <a:cs typeface="Times New Roman" panose="02020603050405020304" pitchFamily="18" charset="0"/>
              </a:rPr>
              <a:t> customers have over 10 but 40 or fewer orders, making up 52.2% of the customer base.</a:t>
            </a:r>
          </a:p>
          <a:p>
            <a:pPr marL="285750" indent="-285750" eaLnBrk="1" fontAlgn="auto" latinLnBrk="0" hangingPunct="1">
              <a:buFont typeface="Wingdings" panose="05000000000000000000" pitchFamily="2" charset="2"/>
              <a:buChar char="s"/>
            </a:pPr>
            <a:endParaRPr lang="en-US" sz="1400" baseline="0">
              <a:solidFill>
                <a:schemeClr val="dk1"/>
              </a:solidFill>
              <a:effectLst/>
              <a:latin typeface="Times New Roman" panose="02020603050405020304" pitchFamily="18" charset="0"/>
              <a:cs typeface="Times New Roman" panose="02020603050405020304" pitchFamily="18" charset="0"/>
            </a:endParaRPr>
          </a:p>
          <a:p>
            <a:pPr marL="285750" indent="-285750" eaLnBrk="1" fontAlgn="auto" latinLnBrk="0" hangingPunct="1">
              <a:buFont typeface="Wingdings" panose="05000000000000000000" pitchFamily="2" charset="2"/>
              <a:buChar char="s"/>
            </a:pPr>
            <a:r>
              <a:rPr lang="en-US" sz="1400" i="1" baseline="0">
                <a:solidFill>
                  <a:schemeClr val="dk1"/>
                </a:solidFill>
                <a:effectLst/>
                <a:latin typeface="Times New Roman" panose="02020603050405020304" pitchFamily="18" charset="0"/>
                <a:cs typeface="Times New Roman" panose="02020603050405020304" pitchFamily="18" charset="0"/>
              </a:rPr>
              <a:t>Loyal </a:t>
            </a:r>
            <a:r>
              <a:rPr lang="en-US" sz="1400" baseline="0">
                <a:solidFill>
                  <a:schemeClr val="dk1"/>
                </a:solidFill>
                <a:effectLst/>
                <a:latin typeface="Times New Roman" panose="02020603050405020304" pitchFamily="18" charset="0"/>
                <a:cs typeface="Times New Roman" panose="02020603050405020304" pitchFamily="18" charset="0"/>
              </a:rPr>
              <a:t>customers have over 40 orders, making up 39.1% of the customer base.</a:t>
            </a:r>
            <a:endParaRPr lang="en-DE" sz="1400">
              <a:effectLst/>
              <a:latin typeface="Times New Roman" panose="02020603050405020304" pitchFamily="18" charset="0"/>
              <a:cs typeface="Times New Roman" panose="02020603050405020304" pitchFamily="18" charset="0"/>
            </a:endParaRPr>
          </a:p>
          <a:p>
            <a:pPr algn="ctr"/>
            <a:r>
              <a:rPr lang="en-US" sz="1400" baseline="0">
                <a:solidFill>
                  <a:schemeClr val="dk1"/>
                </a:solidFill>
                <a:effectLst/>
                <a:latin typeface="Times New Roman" panose="02020603050405020304" pitchFamily="18" charset="0"/>
                <a:cs typeface="Times New Roman" panose="02020603050405020304" pitchFamily="18" charset="0"/>
              </a:rPr>
              <a:t> </a:t>
            </a:r>
            <a:endParaRPr lang="LID4096" sz="1400"/>
          </a:p>
        </p:txBody>
      </p:sp>
      <p:pic>
        <p:nvPicPr>
          <p:cNvPr id="10" name="Picture 9">
            <a:extLst>
              <a:ext uri="{FF2B5EF4-FFF2-40B4-BE49-F238E27FC236}">
                <a16:creationId xmlns:a16="http://schemas.microsoft.com/office/drawing/2014/main" id="{710BE132-AA24-ED7D-F19E-8FFBE4052D73}"/>
              </a:ext>
            </a:extLst>
          </p:cNvPr>
          <p:cNvPicPr>
            <a:picLocks noChangeAspect="1"/>
          </p:cNvPicPr>
          <p:nvPr/>
        </p:nvPicPr>
        <p:blipFill>
          <a:blip r:embed="rId4"/>
          <a:stretch>
            <a:fillRect/>
          </a:stretch>
        </p:blipFill>
        <p:spPr>
          <a:xfrm>
            <a:off x="8899875" y="0"/>
            <a:ext cx="3292125" cy="2755631"/>
          </a:xfrm>
          <a:prstGeom prst="rect">
            <a:avLst/>
          </a:prstGeom>
        </p:spPr>
      </p:pic>
      <p:sp>
        <p:nvSpPr>
          <p:cNvPr id="2" name="Slide Number Placeholder 1">
            <a:extLst>
              <a:ext uri="{FF2B5EF4-FFF2-40B4-BE49-F238E27FC236}">
                <a16:creationId xmlns:a16="http://schemas.microsoft.com/office/drawing/2014/main" id="{DC35DF8D-38E6-B42F-A9EE-B418BB49114A}"/>
              </a:ext>
            </a:extLst>
          </p:cNvPr>
          <p:cNvSpPr>
            <a:spLocks noGrp="1"/>
          </p:cNvSpPr>
          <p:nvPr>
            <p:ph type="sldNum" sz="quarter" idx="12"/>
          </p:nvPr>
        </p:nvSpPr>
        <p:spPr/>
        <p:txBody>
          <a:bodyPr/>
          <a:lstStyle/>
          <a:p>
            <a:fld id="{19590046-DA73-4BBF-84B5-C08E6F75191A}" type="slidenum">
              <a:rPr lang="en-US" smtClean="0"/>
              <a:t>21</a:t>
            </a:fld>
            <a:endParaRPr lang="en-US"/>
          </a:p>
        </p:txBody>
      </p:sp>
    </p:spTree>
    <p:extLst>
      <p:ext uri="{BB962C8B-B14F-4D97-AF65-F5344CB8AC3E}">
        <p14:creationId xmlns:p14="http://schemas.microsoft.com/office/powerpoint/2010/main" val="141788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5A97DEB-1476-911E-6FDB-CF31AEEF1410}"/>
              </a:ext>
            </a:extLst>
          </p:cNvPr>
          <p:cNvSpPr txBox="1"/>
          <p:nvPr/>
        </p:nvSpPr>
        <p:spPr>
          <a:xfrm>
            <a:off x="481013" y="3752849"/>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Times New Roman" panose="02020603050405020304" pitchFamily="18" charset="0"/>
                <a:ea typeface="+mj-ea"/>
                <a:cs typeface="Times New Roman" panose="02020603050405020304" pitchFamily="18" charset="0"/>
              </a:rPr>
              <a:t>Conclusions</a:t>
            </a: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25901" b="2833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TextBox 6">
            <a:extLst>
              <a:ext uri="{FF2B5EF4-FFF2-40B4-BE49-F238E27FC236}">
                <a16:creationId xmlns:a16="http://schemas.microsoft.com/office/drawing/2014/main" id="{D98A7008-EA39-67E1-5928-0C11AFA6C3AE}"/>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1500" baseline="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50ACFE4-9FEF-FFB9-B4C4-B5923DC5F3B3}"/>
              </a:ext>
            </a:extLst>
          </p:cNvPr>
          <p:cNvSpPr txBox="1"/>
          <p:nvPr/>
        </p:nvSpPr>
        <p:spPr>
          <a:xfrm>
            <a:off x="3019646" y="3324762"/>
            <a:ext cx="8976827" cy="3816429"/>
          </a:xfrm>
          <a:prstGeom prst="rect">
            <a:avLst/>
          </a:prstGeom>
          <a:noFill/>
        </p:spPr>
        <p:txBody>
          <a:bodyPr wrap="square">
            <a:spAutoFit/>
          </a:bodyPr>
          <a:lstStyle/>
          <a:p>
            <a:pPr marL="285750" indent="-285750">
              <a:buFont typeface="Wingdings" panose="05000000000000000000" pitchFamily="2" charset="2"/>
              <a:buChar char="s"/>
            </a:pPr>
            <a:r>
              <a:rPr lang="en-US" sz="1600" baseline="0">
                <a:solidFill>
                  <a:schemeClr val="dk1"/>
                </a:solidFill>
                <a:effectLst/>
                <a:latin typeface="Times New Roman" panose="02020603050405020304" pitchFamily="18" charset="0"/>
                <a:cs typeface="Times New Roman" panose="02020603050405020304" pitchFamily="18" charset="0"/>
              </a:rPr>
              <a:t>A program to encourage loyalty could encourage participates to sign up and shop more with Instacart.  Bonus points, coupons for money off products, free shipping or delivery for first time buyers, can all contribute to loyalty.  Access to exclusive deals just for Loyalty members, will also encourage frequent shopping.</a:t>
            </a:r>
          </a:p>
          <a:p>
            <a:pPr marL="285750" indent="-285750">
              <a:buFont typeface="Wingdings" panose="05000000000000000000" pitchFamily="2" charset="2"/>
              <a:buChar char="s"/>
            </a:pPr>
            <a:endParaRPr lang="en-US" sz="1600" noProof="0">
              <a:solidFill>
                <a:schemeClr val="dk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Provide marketing, promoting different products in the departments with lower sales, in the sections where there is high spending. Place coupons in high spending departments, for products in departments that have low spending numbers.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endParaRPr lang="en-US" sz="1600" kern="0" noProof="0">
              <a:solidFill>
                <a:prstClr val="black"/>
              </a:solidFill>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Advertising through social media and social platforms can help reach a younger audience.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endPar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s"/>
              <a:tabLst/>
              <a:defRPr/>
            </a:pPr>
            <a:r>
              <a:rPr kumimoji="0" lang="en-US"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The upper income groups may feel that the website is more time consuming than they like or that there is not adequate customer service.   Providing an accessible, logical website and great customer service, can help facilitate customer's needs. </a:t>
            </a:r>
            <a:endParaRPr kumimoji="0" lang="LID4096" sz="16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endParaRPr kumimoji="0" lang="LID4096" sz="1800" b="1"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645BA83-F890-1893-5D9F-C6ED6FB4AD79}"/>
              </a:ext>
            </a:extLst>
          </p:cNvPr>
          <p:cNvSpPr>
            <a:spLocks noGrp="1"/>
          </p:cNvSpPr>
          <p:nvPr>
            <p:ph type="sldNum" sz="quarter" idx="12"/>
          </p:nvPr>
        </p:nvSpPr>
        <p:spPr/>
        <p:txBody>
          <a:bodyPr/>
          <a:lstStyle/>
          <a:p>
            <a:fld id="{19590046-DA73-4BBF-84B5-C08E6F75191A}" type="slidenum">
              <a:rPr lang="en-US" smtClean="0"/>
              <a:t>22</a:t>
            </a:fld>
            <a:endParaRPr lang="en-US"/>
          </a:p>
        </p:txBody>
      </p:sp>
    </p:spTree>
    <p:extLst>
      <p:ext uri="{BB962C8B-B14F-4D97-AF65-F5344CB8AC3E}">
        <p14:creationId xmlns:p14="http://schemas.microsoft.com/office/powerpoint/2010/main" val="51474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5. Pig E. Bank</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A134430-931A-A6F1-C251-2EA9BE684210}"/>
              </a:ext>
            </a:extLst>
          </p:cNvPr>
          <p:cNvSpPr>
            <a:spLocks noGrp="1"/>
          </p:cNvSpPr>
          <p:nvPr>
            <p:ph type="sldNum" sz="quarter" idx="12"/>
          </p:nvPr>
        </p:nvSpPr>
        <p:spPr/>
        <p:txBody>
          <a:bodyPr/>
          <a:lstStyle/>
          <a:p>
            <a:fld id="{19590046-DA73-4BBF-84B5-C08E6F75191A}" type="slidenum">
              <a:rPr lang="en-US" smtClean="0"/>
              <a:t>23</a:t>
            </a:fld>
            <a:endParaRPr lang="en-US"/>
          </a:p>
        </p:txBody>
      </p:sp>
    </p:spTree>
    <p:extLst>
      <p:ext uri="{BB962C8B-B14F-4D97-AF65-F5344CB8AC3E}">
        <p14:creationId xmlns:p14="http://schemas.microsoft.com/office/powerpoint/2010/main" val="37027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185105"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2" y="1669772"/>
            <a:ext cx="11865935" cy="780552"/>
          </a:xfrm>
          <a:prstGeom prst="rect">
            <a:avLst/>
          </a:prstGeom>
        </p:spPr>
      </p:pic>
      <p:sp>
        <p:nvSpPr>
          <p:cNvPr id="5" name="TextBox 4">
            <a:extLst>
              <a:ext uri="{FF2B5EF4-FFF2-40B4-BE49-F238E27FC236}">
                <a16:creationId xmlns:a16="http://schemas.microsoft.com/office/drawing/2014/main" id="{3563C4B1-0FFC-008F-D945-5225C845EB6D}"/>
              </a:ext>
            </a:extLst>
          </p:cNvPr>
          <p:cNvSpPr txBox="1"/>
          <p:nvPr/>
        </p:nvSpPr>
        <p:spPr>
          <a:xfrm>
            <a:off x="147646" y="2290394"/>
            <a:ext cx="6698511" cy="3108543"/>
          </a:xfrm>
          <a:prstGeom prst="rect">
            <a:avLst/>
          </a:prstGeom>
          <a:noFill/>
        </p:spPr>
        <p:txBody>
          <a:bodyPr wrap="square">
            <a:spAutoFit/>
          </a:bodyPr>
          <a:lstStyle/>
          <a:p>
            <a:r>
              <a:rPr lang="en-US" sz="2000" u="sng" dirty="0">
                <a:latin typeface="Times New Roman" panose="02020603050405020304" pitchFamily="18" charset="0"/>
                <a:cs typeface="Times New Roman" panose="02020603050405020304" pitchFamily="18" charset="0"/>
              </a:rPr>
              <a:t>Key Points Encountered</a:t>
            </a:r>
          </a:p>
          <a:p>
            <a:pPr marL="285750" indent="-285750">
              <a:buFont typeface="Wingdings" panose="05000000000000000000" pitchFamily="2" charset="2"/>
              <a:buChar char="s"/>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The characteristics of big data, how data analysts use big data, and the challenges of extracting knowledge from big data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The impact of data bias and ethics on how data is used, shared, collected, and protected  The fundamentals of data mining, including techniques for data mining and how it drives decision-making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Predictive analysis and models such as linear regression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Time-series analysis and time-series forecasting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The basics of GitHub and how you can use it to refine your skills, collaborate with colleagues, and display a portfolio of work </a:t>
            </a:r>
          </a:p>
          <a:p>
            <a:pPr marL="285750" indent="-285750">
              <a:buFont typeface="Wingdings" panose="05000000000000000000" pitchFamily="2" charset="2"/>
              <a:buChar char="s"/>
            </a:pPr>
            <a:r>
              <a:rPr lang="en-US" sz="1600" dirty="0">
                <a:latin typeface="Times New Roman" panose="02020603050405020304" pitchFamily="18" charset="0"/>
                <a:cs typeface="Times New Roman" panose="02020603050405020304" pitchFamily="18" charset="0"/>
              </a:rPr>
              <a:t>What to include in your portfolio when applying for jobs.</a:t>
            </a:r>
            <a:endParaRPr lang="en-US" sz="16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95BA9C-5E97-09B7-7D18-EBEC42553719}"/>
              </a:ext>
            </a:extLst>
          </p:cNvPr>
          <p:cNvSpPr txBox="1"/>
          <p:nvPr/>
        </p:nvSpPr>
        <p:spPr>
          <a:xfrm>
            <a:off x="3166727" y="179968"/>
            <a:ext cx="6039293" cy="523220"/>
          </a:xfrm>
          <a:prstGeom prst="rect">
            <a:avLst/>
          </a:prstGeom>
          <a:noFill/>
        </p:spPr>
        <p:txBody>
          <a:bodyPr wrap="square" rtlCol="0">
            <a:spAutoFit/>
          </a:bodyPr>
          <a:lstStyle/>
          <a:p>
            <a:pPr algn="ctr"/>
            <a:r>
              <a:rPr lang="en-US" sz="2800" b="1" u="sng">
                <a:latin typeface="Times New Roman" panose="02020603050405020304" pitchFamily="18" charset="0"/>
                <a:cs typeface="Times New Roman" panose="02020603050405020304" pitchFamily="18" charset="0"/>
              </a:rPr>
              <a:t>5. Pig E. Bank</a:t>
            </a:r>
            <a:endParaRPr lang="LID4096" sz="2800" b="1" u="sng">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3F62FC-037B-309C-418D-E1D2EA262AEF}"/>
              </a:ext>
            </a:extLst>
          </p:cNvPr>
          <p:cNvSpPr txBox="1"/>
          <p:nvPr/>
        </p:nvSpPr>
        <p:spPr>
          <a:xfrm>
            <a:off x="972653" y="695998"/>
            <a:ext cx="10398642" cy="1754326"/>
          </a:xfrm>
          <a:prstGeom prst="rect">
            <a:avLst/>
          </a:prstGeom>
          <a:noFill/>
        </p:spPr>
        <p:txBody>
          <a:bodyPr wrap="square" rtlCol="0">
            <a:spAutoFit/>
          </a:bodyPr>
          <a:lstStyle/>
          <a:p>
            <a:pPr algn="ctr"/>
            <a:r>
              <a:rPr lang="en-US" dirty="0"/>
              <a:t>OBJECTIVE</a:t>
            </a:r>
          </a:p>
          <a:p>
            <a:pPr algn="ctr"/>
            <a:r>
              <a:rPr lang="en-US" dirty="0"/>
              <a:t>Pig E. Bank is a global bank.  They are looking for analytical support to its</a:t>
            </a:r>
          </a:p>
          <a:p>
            <a:pPr algn="ctr"/>
            <a:r>
              <a:rPr lang="en-US" dirty="0"/>
              <a:t> anti-money-laundering compliance department, to assess client and transaction </a:t>
            </a:r>
          </a:p>
          <a:p>
            <a:pPr algn="ctr"/>
            <a:r>
              <a:rPr lang="en-US" dirty="0"/>
              <a:t>banking risk and to build models to assist running the compliance program more efficiently. </a:t>
            </a:r>
          </a:p>
          <a:p>
            <a:pPr algn="ctr"/>
            <a:endParaRPr lang="en-US" dirty="0"/>
          </a:p>
          <a:p>
            <a:endParaRPr lang="LID4096" dirty="0"/>
          </a:p>
        </p:txBody>
      </p:sp>
      <p:sp>
        <p:nvSpPr>
          <p:cNvPr id="10" name="TextBox 9">
            <a:extLst>
              <a:ext uri="{FF2B5EF4-FFF2-40B4-BE49-F238E27FC236}">
                <a16:creationId xmlns:a16="http://schemas.microsoft.com/office/drawing/2014/main" id="{8D5C3A47-4C24-3C7C-1443-2386A296DF04}"/>
              </a:ext>
            </a:extLst>
          </p:cNvPr>
          <p:cNvSpPr txBox="1"/>
          <p:nvPr/>
        </p:nvSpPr>
        <p:spPr>
          <a:xfrm>
            <a:off x="6186373" y="5301117"/>
            <a:ext cx="5015016" cy="861774"/>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DATASETS</a:t>
            </a:r>
          </a:p>
          <a:p>
            <a:endParaRPr lang="en-US" sz="1600" u="sng" dirty="0">
              <a:latin typeface="Times New Roman" panose="02020603050405020304" pitchFamily="18" charset="0"/>
              <a:cs typeface="Times New Roman" panose="02020603050405020304" pitchFamily="18" charset="0"/>
            </a:endParaRPr>
          </a:p>
          <a:p>
            <a:r>
              <a:rPr lang="en-US" sz="1600" u="sng" dirty="0">
                <a:latin typeface="Times New Roman" panose="02020603050405020304" pitchFamily="18" charset="0"/>
                <a:cs typeface="Times New Roman" panose="02020603050405020304" pitchFamily="18" charset="0"/>
              </a:rPr>
              <a:t>5.4-PigEBank-Client-Data set (1).xlsx</a:t>
            </a:r>
          </a:p>
        </p:txBody>
      </p:sp>
      <p:sp>
        <p:nvSpPr>
          <p:cNvPr id="12" name="TextBox 11">
            <a:extLst>
              <a:ext uri="{FF2B5EF4-FFF2-40B4-BE49-F238E27FC236}">
                <a16:creationId xmlns:a16="http://schemas.microsoft.com/office/drawing/2014/main" id="{E0716052-8217-1D54-EA97-CD1754DD455E}"/>
              </a:ext>
            </a:extLst>
          </p:cNvPr>
          <p:cNvSpPr txBox="1"/>
          <p:nvPr/>
        </p:nvSpPr>
        <p:spPr>
          <a:xfrm>
            <a:off x="330827" y="5675936"/>
            <a:ext cx="3434316" cy="861774"/>
          </a:xfrm>
          <a:prstGeom prst="rect">
            <a:avLst/>
          </a:prstGeom>
          <a:noFill/>
        </p:spPr>
        <p:txBody>
          <a:bodyPr wrap="square" rtlCol="0">
            <a:spAutoFit/>
          </a:bodyPr>
          <a:lstStyle/>
          <a:p>
            <a:r>
              <a:rPr lang="en-US" u="sng">
                <a:latin typeface="Times New Roman" panose="02020603050405020304" pitchFamily="18" charset="0"/>
                <a:cs typeface="Times New Roman" panose="02020603050405020304" pitchFamily="18" charset="0"/>
              </a:rPr>
              <a:t>TOOLS USED</a:t>
            </a:r>
          </a:p>
          <a:p>
            <a:endParaRPr lang="en-US" sz="1600" u="sng">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EXCEL, PowerPoint and GitHub</a:t>
            </a:r>
            <a:endParaRPr lang="LID4096" sz="16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176AFC-F035-4EDB-CB06-FB8A93B31205}"/>
              </a:ext>
            </a:extLst>
          </p:cNvPr>
          <p:cNvSpPr txBox="1"/>
          <p:nvPr/>
        </p:nvSpPr>
        <p:spPr>
          <a:xfrm>
            <a:off x="6616420" y="2295911"/>
            <a:ext cx="5004392" cy="2448747"/>
          </a:xfrm>
          <a:prstGeom prst="rect">
            <a:avLst/>
          </a:prstGeom>
          <a:noFill/>
        </p:spPr>
        <p:txBody>
          <a:bodyPr wrap="square" rtlCol="0">
            <a:spAutoFit/>
          </a:bodyPr>
          <a:lstStyle/>
          <a:p>
            <a:r>
              <a:rPr lang="en-US" sz="2000" u="sng">
                <a:latin typeface="Times New Roman" panose="02020603050405020304" pitchFamily="18" charset="0"/>
                <a:cs typeface="Times New Roman" panose="02020603050405020304" pitchFamily="18" charset="0"/>
              </a:rPr>
              <a:t>SKILLS</a:t>
            </a:r>
          </a:p>
          <a:p>
            <a:endParaRPr lang="en-US" sz="1600" u="sng">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Understanding big data, data bias, security and privacy. </a:t>
            </a: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Data mining, predictive analysis, time series analysis and forecasting.</a:t>
            </a: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Understanding GitHub</a:t>
            </a:r>
          </a:p>
          <a:p>
            <a:pPr marL="285750" indent="-285750">
              <a:lnSpc>
                <a:spcPct val="150000"/>
              </a:lnSpc>
              <a:buFont typeface="Wingdings" panose="05000000000000000000" pitchFamily="2" charset="2"/>
              <a:buChar char="s"/>
            </a:pPr>
            <a:r>
              <a:rPr lang="en-US" sz="1600">
                <a:latin typeface="Times New Roman" panose="02020603050405020304" pitchFamily="18" charset="0"/>
                <a:cs typeface="Times New Roman" panose="02020603050405020304" pitchFamily="18" charset="0"/>
              </a:rPr>
              <a:t>Preparation of a Data Analytics Portfolio. </a:t>
            </a:r>
          </a:p>
        </p:txBody>
      </p:sp>
      <p:sp>
        <p:nvSpPr>
          <p:cNvPr id="3" name="Slide Number Placeholder 2">
            <a:extLst>
              <a:ext uri="{FF2B5EF4-FFF2-40B4-BE49-F238E27FC236}">
                <a16:creationId xmlns:a16="http://schemas.microsoft.com/office/drawing/2014/main" id="{2A6566CD-0414-78F0-8BBA-A4B6639E4F38}"/>
              </a:ext>
            </a:extLst>
          </p:cNvPr>
          <p:cNvSpPr>
            <a:spLocks noGrp="1"/>
          </p:cNvSpPr>
          <p:nvPr>
            <p:ph type="sldNum" sz="quarter" idx="12"/>
          </p:nvPr>
        </p:nvSpPr>
        <p:spPr/>
        <p:txBody>
          <a:bodyPr/>
          <a:lstStyle/>
          <a:p>
            <a:fld id="{19590046-DA73-4BBF-84B5-C08E6F75191A}" type="slidenum">
              <a:rPr lang="en-US" smtClean="0"/>
              <a:t>24</a:t>
            </a:fld>
            <a:endParaRPr lang="en-US"/>
          </a:p>
        </p:txBody>
      </p:sp>
    </p:spTree>
    <p:extLst>
      <p:ext uri="{BB962C8B-B14F-4D97-AF65-F5344CB8AC3E}">
        <p14:creationId xmlns:p14="http://schemas.microsoft.com/office/powerpoint/2010/main" val="115604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27041914-C82E-E6D7-D4FF-386907631B78}"/>
              </a:ext>
            </a:extLst>
          </p:cNvPr>
          <p:cNvPicPr>
            <a:picLocks noChangeAspect="1"/>
          </p:cNvPicPr>
          <p:nvPr/>
        </p:nvPicPr>
        <p:blipFill>
          <a:blip r:embed="rId2"/>
          <a:stretch>
            <a:fillRect/>
          </a:stretch>
        </p:blipFill>
        <p:spPr>
          <a:xfrm>
            <a:off x="4848447" y="329608"/>
            <a:ext cx="7533427" cy="4558848"/>
          </a:xfrm>
          <a:prstGeom prst="rect">
            <a:avLst/>
          </a:prstGeom>
        </p:spPr>
      </p:pic>
      <p:sp>
        <p:nvSpPr>
          <p:cNvPr id="15" name="TextBox 14">
            <a:extLst>
              <a:ext uri="{FF2B5EF4-FFF2-40B4-BE49-F238E27FC236}">
                <a16:creationId xmlns:a16="http://schemas.microsoft.com/office/drawing/2014/main" id="{12EC3FE2-C5BB-3A22-CE37-B536ECF6B501}"/>
              </a:ext>
            </a:extLst>
          </p:cNvPr>
          <p:cNvSpPr txBox="1"/>
          <p:nvPr/>
        </p:nvSpPr>
        <p:spPr>
          <a:xfrm>
            <a:off x="7655442" y="5611618"/>
            <a:ext cx="3780518" cy="523220"/>
          </a:xfrm>
          <a:prstGeom prst="rect">
            <a:avLst/>
          </a:prstGeom>
          <a:noFill/>
        </p:spPr>
        <p:txBody>
          <a:bodyPr wrap="square" rtlCol="0">
            <a:spAutoFit/>
          </a:bodyPr>
          <a:lstStyle/>
          <a:p>
            <a:pPr algn="ctr" defTabSz="484632">
              <a:spcAft>
                <a:spcPts val="600"/>
              </a:spcAft>
            </a:pPr>
            <a:r>
              <a:rPr lang="en-US" sz="1400" kern="1200">
                <a:solidFill>
                  <a:srgbClr val="006699"/>
                </a:solidFill>
                <a:latin typeface="Times New Roman" panose="02020603050405020304" pitchFamily="18" charset="0"/>
                <a:cs typeface="Times New Roman" panose="02020603050405020304" pitchFamily="18" charset="0"/>
              </a:rPr>
              <a:t>Customer retention is heavily dependent on whether a customer is an active member. </a:t>
            </a:r>
            <a:endParaRPr lang="LID4096" sz="1400">
              <a:solidFill>
                <a:srgbClr val="006699"/>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E4F8A185-735D-08F9-FEFB-73D657905C9A}"/>
              </a:ext>
            </a:extLst>
          </p:cNvPr>
          <p:cNvPicPr>
            <a:picLocks noChangeAspect="1"/>
          </p:cNvPicPr>
          <p:nvPr/>
        </p:nvPicPr>
        <p:blipFill>
          <a:blip r:embed="rId3"/>
          <a:stretch>
            <a:fillRect/>
          </a:stretch>
        </p:blipFill>
        <p:spPr>
          <a:xfrm>
            <a:off x="0" y="0"/>
            <a:ext cx="4795284" cy="6858000"/>
          </a:xfrm>
          <a:prstGeom prst="rect">
            <a:avLst/>
          </a:prstGeom>
        </p:spPr>
      </p:pic>
      <p:sp>
        <p:nvSpPr>
          <p:cNvPr id="21" name="TextBox 20">
            <a:extLst>
              <a:ext uri="{FF2B5EF4-FFF2-40B4-BE49-F238E27FC236}">
                <a16:creationId xmlns:a16="http://schemas.microsoft.com/office/drawing/2014/main" id="{96917EA5-BA5C-BD3C-B75F-8403D582F88B}"/>
              </a:ext>
            </a:extLst>
          </p:cNvPr>
          <p:cNvSpPr txBox="1"/>
          <p:nvPr/>
        </p:nvSpPr>
        <p:spPr>
          <a:xfrm>
            <a:off x="291545" y="575545"/>
            <a:ext cx="2501735"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Decision Tree</a:t>
            </a:r>
            <a:endParaRPr lang="LID4096" sz="28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073634-EF15-5156-8B95-DB28466DBA0A}"/>
              </a:ext>
            </a:extLst>
          </p:cNvPr>
          <p:cNvSpPr>
            <a:spLocks noGrp="1"/>
          </p:cNvSpPr>
          <p:nvPr>
            <p:ph type="sldNum" sz="quarter" idx="12"/>
          </p:nvPr>
        </p:nvSpPr>
        <p:spPr/>
        <p:txBody>
          <a:bodyPr/>
          <a:lstStyle/>
          <a:p>
            <a:fld id="{19590046-DA73-4BBF-84B5-C08E6F75191A}" type="slidenum">
              <a:rPr lang="en-US" smtClean="0"/>
              <a:t>25</a:t>
            </a:fld>
            <a:endParaRPr lang="en-US"/>
          </a:p>
        </p:txBody>
      </p:sp>
    </p:spTree>
    <p:extLst>
      <p:ext uri="{BB962C8B-B14F-4D97-AF65-F5344CB8AC3E}">
        <p14:creationId xmlns:p14="http://schemas.microsoft.com/office/powerpoint/2010/main" val="412145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alphaModFix/>
          </a:blip>
          <a:srcRect t="6492" b="8922"/>
          <a:stretch/>
        </p:blipFill>
        <p:spPr>
          <a:xfrm>
            <a:off x="0" y="-240290"/>
            <a:ext cx="12229152" cy="7098290"/>
          </a:xfrm>
          <a:prstGeom prst="rect">
            <a:avLst/>
          </a:prstGeom>
        </p:spPr>
      </p:pic>
      <p:sp>
        <p:nvSpPr>
          <p:cNvPr id="8" name="TextBox 7">
            <a:extLst>
              <a:ext uri="{FF2B5EF4-FFF2-40B4-BE49-F238E27FC236}">
                <a16:creationId xmlns:a16="http://schemas.microsoft.com/office/drawing/2014/main" id="{683B6751-97F3-BF38-EEDA-55ACD8EB7DDD}"/>
              </a:ext>
            </a:extLst>
          </p:cNvPr>
          <p:cNvSpPr txBox="1"/>
          <p:nvPr/>
        </p:nvSpPr>
        <p:spPr>
          <a:xfrm>
            <a:off x="260497" y="73180"/>
            <a:ext cx="6198780" cy="378565"/>
          </a:xfrm>
          <a:prstGeom prst="rect">
            <a:avLst/>
          </a:prstGeom>
          <a:noFill/>
        </p:spPr>
        <p:txBody>
          <a:bodyPr wrap="square">
            <a:spAutoFit/>
          </a:bodyPr>
          <a:lstStyle/>
          <a:p>
            <a:pPr marL="0" marR="0">
              <a:lnSpc>
                <a:spcPct val="107000"/>
              </a:lnSpc>
              <a:spcBef>
                <a:spcPts val="0"/>
              </a:spcBef>
              <a:spcAft>
                <a:spcPts val="800"/>
              </a:spcAft>
            </a:pPr>
            <a:r>
              <a:rPr lang="en-US" sz="1800" u="sng" kern="10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RAustin2112 (github.com)</a:t>
            </a:r>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5F1815B4-A551-2417-28FE-973DBEA06759}"/>
              </a:ext>
            </a:extLst>
          </p:cNvPr>
          <p:cNvSpPr txBox="1"/>
          <p:nvPr/>
        </p:nvSpPr>
        <p:spPr>
          <a:xfrm>
            <a:off x="260497" y="262462"/>
            <a:ext cx="6549655" cy="3785652"/>
          </a:xfrm>
          <a:prstGeom prst="rect">
            <a:avLst/>
          </a:prstGeom>
          <a:solidFill>
            <a:schemeClr val="bg1"/>
          </a:solidFill>
        </p:spPr>
        <p:txBody>
          <a:bodyPr wrap="square" rtlCol="0">
            <a:spAutoFit/>
          </a:bodyPr>
          <a:lstStyle/>
          <a:p>
            <a:pPr>
              <a:lnSpc>
                <a:spcPct val="150000"/>
              </a:lnSpc>
              <a:buClr>
                <a:srgbClr val="000099"/>
              </a:buClr>
            </a:pPr>
            <a:r>
              <a:rPr lang="en-US" sz="2000" u="sng">
                <a:solidFill>
                  <a:srgbClr val="000099"/>
                </a:solidFill>
                <a:latin typeface="Times New Roman" panose="02020603050405020304" pitchFamily="18" charset="0"/>
                <a:cs typeface="Times New Roman" panose="02020603050405020304" pitchFamily="18" charset="0"/>
              </a:rPr>
              <a:t>Results</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Poor to fair credit scores make up 61.27% of the customers.</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Female customers that left make up 59.31%.</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69.11% of customers who left were between the ages of 35-54.</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27.43% of customers maintained a $0.00 account balance.</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The tenure of the customers who left was 1-2 years, at a total of 27.95%.</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7.35% of customers had an estimated salary of  $0-9,999 and 110,000-119,999, respectively.</a:t>
            </a:r>
          </a:p>
          <a:p>
            <a:pPr marL="285750" indent="-285750">
              <a:lnSpc>
                <a:spcPct val="150000"/>
              </a:lnSpc>
              <a:buClr>
                <a:srgbClr val="000099"/>
              </a:buClr>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70.10% of customers are inactive members.  </a:t>
            </a:r>
          </a:p>
          <a:p>
            <a:endParaRPr lang="en-US"/>
          </a:p>
        </p:txBody>
      </p:sp>
      <p:sp>
        <p:nvSpPr>
          <p:cNvPr id="18" name="TextBox 17">
            <a:extLst>
              <a:ext uri="{FF2B5EF4-FFF2-40B4-BE49-F238E27FC236}">
                <a16:creationId xmlns:a16="http://schemas.microsoft.com/office/drawing/2014/main" id="{9AE0DBAD-CEE7-82BC-BB73-8EEC0A4AF908}"/>
              </a:ext>
            </a:extLst>
          </p:cNvPr>
          <p:cNvSpPr txBox="1"/>
          <p:nvPr/>
        </p:nvSpPr>
        <p:spPr>
          <a:xfrm>
            <a:off x="5188688" y="3429000"/>
            <a:ext cx="6902303" cy="3108543"/>
          </a:xfrm>
          <a:prstGeom prst="rect">
            <a:avLst/>
          </a:prstGeom>
          <a:solidFill>
            <a:schemeClr val="bg1"/>
          </a:solidFill>
        </p:spPr>
        <p:txBody>
          <a:bodyPr wrap="square" rtlCol="0">
            <a:spAutoFit/>
          </a:bodyPr>
          <a:lstStyle/>
          <a:p>
            <a:r>
              <a:rPr lang="en-US" u="sng">
                <a:solidFill>
                  <a:srgbClr val="000099"/>
                </a:solidFill>
                <a:latin typeface="Times New Roman" panose="02020603050405020304" pitchFamily="18" charset="0"/>
                <a:cs typeface="Times New Roman" panose="02020603050405020304" pitchFamily="18" charset="0"/>
              </a:rPr>
              <a:t>Recommendations</a:t>
            </a:r>
          </a:p>
          <a:p>
            <a:endParaRPr lang="en-US" u="sng">
              <a:solidFill>
                <a:srgbClr val="000099"/>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Provide information on existing and new products and services to customers and advertise these to potential customers.  </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Contact inactive customers to find reasons for inactivity.</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Provide incentives to inactive customers to remain active with the bank. </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Offer banking benefits to retain loyal customers.</a:t>
            </a:r>
          </a:p>
          <a:p>
            <a:pPr marL="285750" indent="-285750">
              <a:lnSpc>
                <a:spcPct val="150000"/>
              </a:lnSpc>
              <a:buFont typeface="Wingdings" panose="05000000000000000000" pitchFamily="2" charset="2"/>
              <a:buChar char="s"/>
            </a:pPr>
            <a:r>
              <a:rPr lang="en-US" sz="1600">
                <a:solidFill>
                  <a:srgbClr val="000099"/>
                </a:solidFill>
                <a:latin typeface="Times New Roman" panose="02020603050405020304" pitchFamily="18" charset="0"/>
                <a:cs typeface="Times New Roman" panose="02020603050405020304" pitchFamily="18" charset="0"/>
              </a:rPr>
              <a:t>Create further analysis on customer’s bank needs to provide better services.  </a:t>
            </a:r>
          </a:p>
          <a:p>
            <a:endParaRPr lang="LID4096" sz="16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219E09F-3E29-2EFE-782F-0C8AA48EF415}"/>
              </a:ext>
            </a:extLst>
          </p:cNvPr>
          <p:cNvSpPr txBox="1"/>
          <p:nvPr/>
        </p:nvSpPr>
        <p:spPr>
          <a:xfrm>
            <a:off x="260497" y="5870244"/>
            <a:ext cx="3474160" cy="667299"/>
          </a:xfrm>
          <a:prstGeom prst="rect">
            <a:avLst/>
          </a:prstGeom>
          <a:noFill/>
        </p:spPr>
        <p:txBody>
          <a:bodyPr wrap="square">
            <a:spAutoFit/>
          </a:bodyPr>
          <a:lstStyle/>
          <a:p>
            <a:pPr marL="0" marR="0" algn="ctr">
              <a:lnSpc>
                <a:spcPct val="90000"/>
              </a:lnSpc>
              <a:spcBef>
                <a:spcPct val="0"/>
              </a:spcBef>
              <a:spcAft>
                <a:spcPts val="800"/>
              </a:spcAft>
            </a:pPr>
            <a:r>
              <a:rPr lang="en-US" sz="1800" u="sng">
                <a:effectLst/>
                <a:latin typeface="Times New Roman" panose="02020603050405020304" pitchFamily="18" charset="0"/>
                <a:ea typeface="+mj-ea"/>
                <a:cs typeface="Times New Roman" panose="02020603050405020304" pitchFamily="18" charset="0"/>
                <a:hlinkClick r:id="rId3">
                  <a:extLst>
                    <a:ext uri="{A12FA001-AC4F-418D-AE19-62706E023703}">
                      <ahyp:hlinkClr xmlns:ahyp="http://schemas.microsoft.com/office/drawing/2018/hyperlinkcolor" val="tx"/>
                    </a:ext>
                  </a:extLst>
                </a:hlinkClick>
              </a:rPr>
              <a:t>Project Deliverable</a:t>
            </a:r>
          </a:p>
          <a:p>
            <a:pPr marL="0" marR="0" algn="ctr">
              <a:lnSpc>
                <a:spcPct val="90000"/>
              </a:lnSpc>
              <a:spcBef>
                <a:spcPct val="0"/>
              </a:spcBef>
              <a:spcAft>
                <a:spcPts val="800"/>
              </a:spcAft>
            </a:pPr>
            <a:r>
              <a:rPr lang="en-US" sz="1600">
                <a:effectLst/>
                <a:latin typeface="Times New Roman" panose="02020603050405020304" pitchFamily="18" charset="0"/>
                <a:ea typeface="+mj-ea"/>
                <a:cs typeface="Times New Roman" panose="02020603050405020304" pitchFamily="18" charset="0"/>
                <a:hlinkClick r:id="rId3">
                  <a:extLst>
                    <a:ext uri="{A12FA001-AC4F-418D-AE19-62706E023703}">
                      <ahyp:hlinkClr xmlns:ahyp="http://schemas.microsoft.com/office/drawing/2018/hyperlinkcolor" val="tx"/>
                    </a:ext>
                  </a:extLst>
                </a:hlinkClick>
              </a:rPr>
              <a:t>RAustin2112 (github.com)</a:t>
            </a:r>
            <a:endParaRPr lang="en-US" sz="1600">
              <a:effectLst/>
              <a:latin typeface="Times New Roman" panose="02020603050405020304" pitchFamily="18" charset="0"/>
              <a:ea typeface="+mj-ea"/>
              <a:cs typeface="Times New Roman" panose="02020603050405020304" pitchFamily="18" charset="0"/>
            </a:endParaRPr>
          </a:p>
        </p:txBody>
      </p:sp>
      <p:sp>
        <p:nvSpPr>
          <p:cNvPr id="2" name="Slide Number Placeholder 1">
            <a:extLst>
              <a:ext uri="{FF2B5EF4-FFF2-40B4-BE49-F238E27FC236}">
                <a16:creationId xmlns:a16="http://schemas.microsoft.com/office/drawing/2014/main" id="{8AB34492-808F-2563-F8D1-8DE7FC7857D7}"/>
              </a:ext>
            </a:extLst>
          </p:cNvPr>
          <p:cNvSpPr>
            <a:spLocks noGrp="1"/>
          </p:cNvSpPr>
          <p:nvPr>
            <p:ph type="sldNum" sz="quarter" idx="12"/>
          </p:nvPr>
        </p:nvSpPr>
        <p:spPr/>
        <p:txBody>
          <a:bodyPr/>
          <a:lstStyle/>
          <a:p>
            <a:fld id="{19590046-DA73-4BBF-84B5-C08E6F75191A}" type="slidenum">
              <a:rPr lang="en-US" smtClean="0"/>
              <a:t>26</a:t>
            </a:fld>
            <a:endParaRPr lang="en-US"/>
          </a:p>
        </p:txBody>
      </p:sp>
    </p:spTree>
    <p:extLst>
      <p:ext uri="{BB962C8B-B14F-4D97-AF65-F5344CB8AC3E}">
        <p14:creationId xmlns:p14="http://schemas.microsoft.com/office/powerpoint/2010/main" val="2265266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6. Gun Violence in US</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Online Video Game Service</a:t>
            </a:r>
            <a:endParaRPr lang="LID4096" sz="28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951FDF-425A-C5C7-2AA0-C7A7BDF58131}"/>
              </a:ext>
            </a:extLst>
          </p:cNvPr>
          <p:cNvSpPr>
            <a:spLocks noGrp="1"/>
          </p:cNvSpPr>
          <p:nvPr>
            <p:ph type="sldNum" sz="quarter" idx="12"/>
          </p:nvPr>
        </p:nvSpPr>
        <p:spPr/>
        <p:txBody>
          <a:bodyPr/>
          <a:lstStyle/>
          <a:p>
            <a:fld id="{19590046-DA73-4BBF-84B5-C08E6F75191A}" type="slidenum">
              <a:rPr lang="en-US" smtClean="0"/>
              <a:t>27</a:t>
            </a:fld>
            <a:endParaRPr lang="en-US"/>
          </a:p>
        </p:txBody>
      </p:sp>
    </p:spTree>
    <p:extLst>
      <p:ext uri="{BB962C8B-B14F-4D97-AF65-F5344CB8AC3E}">
        <p14:creationId xmlns:p14="http://schemas.microsoft.com/office/powerpoint/2010/main" val="351041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337809"/>
            <a:ext cx="10185105" cy="2264735"/>
          </a:xfrm>
        </p:spPr>
        <p:txBody>
          <a:bodyPr>
            <a:normAutofit/>
          </a:bodyPr>
          <a:lstStyle/>
          <a:p>
            <a:pPr algn="ctr"/>
            <a:br>
              <a:rPr lang="en-US" sz="4000" u="sng">
                <a:latin typeface="Times New Roman" panose="02020603050405020304" pitchFamily="18" charset="0"/>
                <a:cs typeface="Times New Roman" panose="02020603050405020304" pitchFamily="18" charset="0"/>
              </a:rPr>
            </a:br>
            <a:br>
              <a:rPr lang="en-US" sz="4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9720" y="2468581"/>
            <a:ext cx="11865935" cy="780552"/>
          </a:xfrm>
          <a:prstGeom prst="rect">
            <a:avLst/>
          </a:prstGeom>
        </p:spPr>
      </p:pic>
      <p:sp>
        <p:nvSpPr>
          <p:cNvPr id="8" name="TextBox 7">
            <a:extLst>
              <a:ext uri="{FF2B5EF4-FFF2-40B4-BE49-F238E27FC236}">
                <a16:creationId xmlns:a16="http://schemas.microsoft.com/office/drawing/2014/main" id="{3695BA9C-5E97-09B7-7D18-EBEC42553719}"/>
              </a:ext>
            </a:extLst>
          </p:cNvPr>
          <p:cNvSpPr txBox="1"/>
          <p:nvPr/>
        </p:nvSpPr>
        <p:spPr>
          <a:xfrm>
            <a:off x="3166727" y="179968"/>
            <a:ext cx="6039293"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6. Gun Violence in US</a:t>
            </a:r>
            <a:endParaRPr lang="LID4096" sz="2800" b="1"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3F62FC-037B-309C-418D-E1D2EA262AEF}"/>
              </a:ext>
            </a:extLst>
          </p:cNvPr>
          <p:cNvSpPr txBox="1"/>
          <p:nvPr/>
        </p:nvSpPr>
        <p:spPr>
          <a:xfrm>
            <a:off x="949402" y="858484"/>
            <a:ext cx="10398642" cy="2308324"/>
          </a:xfrm>
          <a:prstGeom prst="rect">
            <a:avLst/>
          </a:prstGeom>
          <a:noFill/>
        </p:spPr>
        <p:txBody>
          <a:bodyPr wrap="square" rtlCol="0">
            <a:spAutoFit/>
          </a:bodyPr>
          <a:lstStyle/>
          <a:p>
            <a:pPr algn="ctr"/>
            <a:r>
              <a:rPr lang="en-US" sz="1800" b="1" dirty="0">
                <a:solidFill>
                  <a:srgbClr val="000000"/>
                </a:solidFill>
                <a:effectLst/>
                <a:latin typeface="Times New Roman" panose="02020603050405020304" pitchFamily="18" charset="0"/>
              </a:rPr>
              <a:t>Are you safe in the US?</a:t>
            </a:r>
            <a:endParaRPr lang="en-US" dirty="0">
              <a:effectLst/>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The analysis is from records of gun violence January 2013- March 2018.  There are constant debates on the reasons and causes of gun violence and gun control.  Where is the United States are you safe and where are the danger areas?</a:t>
            </a:r>
          </a:p>
          <a:p>
            <a:pPr algn="ctr"/>
            <a:endParaRPr lang="en-US" dirty="0"/>
          </a:p>
          <a:p>
            <a:pPr algn="ctr"/>
            <a:br>
              <a:rPr lang="en-US" sz="1800" dirty="0">
                <a:solidFill>
                  <a:srgbClr val="666666"/>
                </a:solidFill>
                <a:effectLst/>
                <a:latin typeface="Tableau Book"/>
              </a:rPr>
            </a:br>
            <a:endParaRPr lang="en-US" sz="1800" dirty="0">
              <a:solidFill>
                <a:srgbClr val="666666"/>
              </a:solidFill>
              <a:effectLst/>
              <a:latin typeface="Tableau Book"/>
            </a:endParaRPr>
          </a:p>
        </p:txBody>
      </p:sp>
      <p:sp>
        <p:nvSpPr>
          <p:cNvPr id="10" name="TextBox 9">
            <a:extLst>
              <a:ext uri="{FF2B5EF4-FFF2-40B4-BE49-F238E27FC236}">
                <a16:creationId xmlns:a16="http://schemas.microsoft.com/office/drawing/2014/main" id="{8D5C3A47-4C24-3C7C-1443-2386A296DF04}"/>
              </a:ext>
            </a:extLst>
          </p:cNvPr>
          <p:cNvSpPr txBox="1"/>
          <p:nvPr/>
        </p:nvSpPr>
        <p:spPr>
          <a:xfrm>
            <a:off x="7499495" y="5093394"/>
            <a:ext cx="5015016" cy="1107996"/>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DATASETS</a:t>
            </a:r>
          </a:p>
          <a:p>
            <a:r>
              <a:rPr lang="it-IT" sz="1600" dirty="0">
                <a:hlinkClick r:id="rId3"/>
              </a:rPr>
              <a:t>Gun Violence Data (kaggle.com)</a:t>
            </a:r>
            <a:endParaRPr lang="it-IT" sz="1600" dirty="0"/>
          </a:p>
          <a:p>
            <a:r>
              <a:rPr lang="it-IT" sz="1600" dirty="0"/>
              <a:t>Quandl – Federal Reserve Economic Data: Unemployment Rates</a:t>
            </a:r>
            <a:endParaRPr lang="en-US" sz="1600"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0716052-8217-1D54-EA97-CD1754DD455E}"/>
              </a:ext>
            </a:extLst>
          </p:cNvPr>
          <p:cNvSpPr txBox="1"/>
          <p:nvPr/>
        </p:nvSpPr>
        <p:spPr>
          <a:xfrm>
            <a:off x="7488862" y="3523619"/>
            <a:ext cx="3434316" cy="892552"/>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TOOLS USED</a:t>
            </a:r>
          </a:p>
          <a:p>
            <a:endParaRPr lang="en-US" sz="1600" u="sn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EXCEL,</a:t>
            </a: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Tableau and GitHub</a:t>
            </a:r>
            <a:endParaRPr lang="LID4096"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176AFC-F035-4EDB-CB06-FB8A93B31205}"/>
              </a:ext>
            </a:extLst>
          </p:cNvPr>
          <p:cNvSpPr txBox="1"/>
          <p:nvPr/>
        </p:nvSpPr>
        <p:spPr>
          <a:xfrm>
            <a:off x="994136" y="3693608"/>
            <a:ext cx="5004392" cy="2258567"/>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SKILLS</a:t>
            </a:r>
          </a:p>
          <a:p>
            <a:endParaRPr lang="en-US" sz="1600" u="sng"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Sourcing Data </a:t>
            </a: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Analysis in Python</a:t>
            </a: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Results presented in a Tableau Storyboard</a:t>
            </a:r>
          </a:p>
          <a:p>
            <a:pPr marL="285750" indent="-285750">
              <a:lnSpc>
                <a:spcPct val="150000"/>
              </a:lnSpc>
              <a:buFont typeface="Wingdings" panose="05000000000000000000" pitchFamily="2" charset="2"/>
              <a:buChar char="s"/>
            </a:pPr>
            <a:r>
              <a:rPr lang="en-US" dirty="0">
                <a:latin typeface="Times New Roman" panose="02020603050405020304" pitchFamily="18" charset="0"/>
                <a:cs typeface="Times New Roman" panose="02020603050405020304" pitchFamily="18" charset="0"/>
              </a:rPr>
              <a:t>Completion of a Data Analytics Portfolio. </a:t>
            </a:r>
          </a:p>
        </p:txBody>
      </p:sp>
      <p:sp>
        <p:nvSpPr>
          <p:cNvPr id="3" name="Slide Number Placeholder 2">
            <a:extLst>
              <a:ext uri="{FF2B5EF4-FFF2-40B4-BE49-F238E27FC236}">
                <a16:creationId xmlns:a16="http://schemas.microsoft.com/office/drawing/2014/main" id="{F08DC769-1D06-1448-E66F-CB5EFD8EE410}"/>
              </a:ext>
            </a:extLst>
          </p:cNvPr>
          <p:cNvSpPr>
            <a:spLocks noGrp="1"/>
          </p:cNvSpPr>
          <p:nvPr>
            <p:ph type="sldNum" sz="quarter" idx="12"/>
          </p:nvPr>
        </p:nvSpPr>
        <p:spPr/>
        <p:txBody>
          <a:bodyPr/>
          <a:lstStyle/>
          <a:p>
            <a:fld id="{19590046-DA73-4BBF-84B5-C08E6F75191A}" type="slidenum">
              <a:rPr lang="en-US" smtClean="0"/>
              <a:t>28</a:t>
            </a:fld>
            <a:endParaRPr lang="en-US"/>
          </a:p>
        </p:txBody>
      </p:sp>
      <p:sp>
        <p:nvSpPr>
          <p:cNvPr id="7" name="TextBox 6">
            <a:extLst>
              <a:ext uri="{FF2B5EF4-FFF2-40B4-BE49-F238E27FC236}">
                <a16:creationId xmlns:a16="http://schemas.microsoft.com/office/drawing/2014/main" id="{0B7F6A71-ED08-D2D5-C16B-5EE1F6DC1462}"/>
              </a:ext>
            </a:extLst>
          </p:cNvPr>
          <p:cNvSpPr txBox="1"/>
          <p:nvPr/>
        </p:nvSpPr>
        <p:spPr>
          <a:xfrm>
            <a:off x="949402" y="6044153"/>
            <a:ext cx="6257260" cy="369332"/>
          </a:xfrm>
          <a:prstGeom prst="rect">
            <a:avLst/>
          </a:prstGeom>
          <a:noFill/>
        </p:spPr>
        <p:txBody>
          <a:bodyPr wrap="square">
            <a:spAutoFit/>
          </a:bodyPr>
          <a:lstStyle/>
          <a:p>
            <a:r>
              <a:rPr lang="en-US" dirty="0">
                <a:solidFill>
                  <a:schemeClr val="tx2">
                    <a:lumMod val="75000"/>
                    <a:lumOff val="2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Gun Violence in US(2) | Tableau Public</a:t>
            </a:r>
            <a:endParaRPr lang="LID4096"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99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7DFAA1-50F2-E725-617D-32A89D215DAA}"/>
              </a:ext>
            </a:extLst>
          </p:cNvPr>
          <p:cNvSpPr txBox="1"/>
          <p:nvPr/>
        </p:nvSpPr>
        <p:spPr>
          <a:xfrm>
            <a:off x="3216350" y="0"/>
            <a:ext cx="6177516" cy="2246769"/>
          </a:xfrm>
          <a:prstGeom prst="rect">
            <a:avLst/>
          </a:prstGeom>
          <a:noFill/>
        </p:spPr>
        <p:txBody>
          <a:bodyPr wrap="square">
            <a:spAutoFit/>
          </a:bodyPr>
          <a:lstStyle/>
          <a:p>
            <a:pPr algn="ctr"/>
            <a:r>
              <a:rPr lang="en-US" sz="1800" dirty="0">
                <a:effectLst/>
                <a:highlight>
                  <a:srgbClr val="E8E4EC"/>
                </a:highlight>
                <a:latin typeface="Times New Roman" panose="02020603050405020304" pitchFamily="18" charset="0"/>
                <a:cs typeface="Times New Roman" panose="02020603050405020304" pitchFamily="18" charset="0"/>
              </a:rPr>
              <a:t>Are you safe? </a:t>
            </a:r>
            <a:endParaRPr lang="en-US" dirty="0">
              <a:effectLst/>
              <a:highlight>
                <a:srgbClr val="E8E4EC"/>
              </a:highlight>
              <a:latin typeface="Times New Roman" panose="02020603050405020304" pitchFamily="18" charset="0"/>
              <a:cs typeface="Times New Roman" panose="02020603050405020304" pitchFamily="18" charset="0"/>
            </a:endParaRPr>
          </a:p>
          <a:p>
            <a:pPr algn="ctr"/>
            <a:br>
              <a:rPr lang="en-US" sz="800" dirty="0">
                <a:effectLst/>
                <a:highlight>
                  <a:srgbClr val="E8E4EC"/>
                </a:highlight>
                <a:latin typeface="Times New Roman" panose="02020603050405020304" pitchFamily="18" charset="0"/>
                <a:cs typeface="Times New Roman" panose="02020603050405020304" pitchFamily="18" charset="0"/>
              </a:rPr>
            </a:br>
            <a:endParaRPr lang="en-US" sz="800" dirty="0">
              <a:effectLst/>
              <a:highlight>
                <a:srgbClr val="E8E4EC"/>
              </a:highlight>
              <a:latin typeface="Times New Roman" panose="02020603050405020304" pitchFamily="18" charset="0"/>
              <a:cs typeface="Times New Roman" panose="02020603050405020304" pitchFamily="18" charset="0"/>
            </a:endParaRPr>
          </a:p>
          <a:p>
            <a:pPr algn="ctr"/>
            <a:r>
              <a:rPr lang="en-US" sz="1800" dirty="0">
                <a:effectLst/>
                <a:highlight>
                  <a:srgbClr val="E8E4EC"/>
                </a:highlight>
                <a:latin typeface="Times New Roman" panose="02020603050405020304" pitchFamily="18" charset="0"/>
                <a:cs typeface="Times New Roman" panose="02020603050405020304" pitchFamily="18" charset="0"/>
              </a:rPr>
              <a:t>The times you are in most danger for gun violence are on Sundays and Saturdays. This is when people are gathered for events. Being in a crowd definitely raises risk. </a:t>
            </a:r>
            <a:endParaRPr lang="en-US" dirty="0">
              <a:effectLst/>
              <a:highlight>
                <a:srgbClr val="E8E4EC"/>
              </a:highlight>
              <a:latin typeface="Times New Roman" panose="02020603050405020304" pitchFamily="18" charset="0"/>
              <a:cs typeface="Times New Roman" panose="02020603050405020304" pitchFamily="18" charset="0"/>
            </a:endParaRPr>
          </a:p>
          <a:p>
            <a:pPr algn="ctr"/>
            <a:br>
              <a:rPr lang="en-US" sz="800" dirty="0">
                <a:effectLst/>
                <a:highlight>
                  <a:srgbClr val="E8E4EC"/>
                </a:highlight>
                <a:latin typeface="Times New Roman" panose="02020603050405020304" pitchFamily="18" charset="0"/>
                <a:cs typeface="Times New Roman" panose="02020603050405020304" pitchFamily="18" charset="0"/>
              </a:rPr>
            </a:br>
            <a:endParaRPr lang="en-US" sz="800" dirty="0">
              <a:effectLst/>
              <a:highlight>
                <a:srgbClr val="E8E4EC"/>
              </a:highlight>
              <a:latin typeface="Times New Roman" panose="02020603050405020304" pitchFamily="18" charset="0"/>
              <a:cs typeface="Times New Roman" panose="02020603050405020304" pitchFamily="18" charset="0"/>
            </a:endParaRPr>
          </a:p>
          <a:p>
            <a:pPr algn="ctr"/>
            <a:r>
              <a:rPr lang="en-US" sz="1800" dirty="0">
                <a:effectLst/>
                <a:highlight>
                  <a:srgbClr val="E8E4EC"/>
                </a:highlight>
                <a:latin typeface="Times New Roman" panose="02020603050405020304" pitchFamily="18" charset="0"/>
                <a:cs typeface="Times New Roman" panose="02020603050405020304" pitchFamily="18" charset="0"/>
              </a:rPr>
              <a:t>The most dangerous months with the most killed or injured are January, March, July, and August. </a:t>
            </a:r>
            <a:endParaRPr lang="LID4096" dirty="0">
              <a:highlight>
                <a:srgbClr val="E8E4EC"/>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F0A0A9-A53B-B7B0-A78D-BF1F78F33B55}"/>
              </a:ext>
            </a:extLst>
          </p:cNvPr>
          <p:cNvPicPr>
            <a:picLocks noChangeAspect="1"/>
          </p:cNvPicPr>
          <p:nvPr/>
        </p:nvPicPr>
        <p:blipFill>
          <a:blip r:embed="rId3"/>
          <a:stretch>
            <a:fillRect/>
          </a:stretch>
        </p:blipFill>
        <p:spPr>
          <a:xfrm>
            <a:off x="190364" y="2694465"/>
            <a:ext cx="5150009" cy="3493683"/>
          </a:xfrm>
          <a:prstGeom prst="rect">
            <a:avLst/>
          </a:prstGeom>
        </p:spPr>
      </p:pic>
      <p:pic>
        <p:nvPicPr>
          <p:cNvPr id="8" name="Picture 7">
            <a:extLst>
              <a:ext uri="{FF2B5EF4-FFF2-40B4-BE49-F238E27FC236}">
                <a16:creationId xmlns:a16="http://schemas.microsoft.com/office/drawing/2014/main" id="{CC289D07-9A7A-D26D-F583-80D51266984E}"/>
              </a:ext>
            </a:extLst>
          </p:cNvPr>
          <p:cNvPicPr>
            <a:picLocks noChangeAspect="1"/>
          </p:cNvPicPr>
          <p:nvPr/>
        </p:nvPicPr>
        <p:blipFill>
          <a:blip r:embed="rId4"/>
          <a:stretch>
            <a:fillRect/>
          </a:stretch>
        </p:blipFill>
        <p:spPr>
          <a:xfrm>
            <a:off x="5524639" y="2458181"/>
            <a:ext cx="6480046" cy="4304126"/>
          </a:xfrm>
          <a:prstGeom prst="rect">
            <a:avLst/>
          </a:prstGeom>
        </p:spPr>
      </p:pic>
      <p:sp>
        <p:nvSpPr>
          <p:cNvPr id="9" name="TextBox 8">
            <a:extLst>
              <a:ext uri="{FF2B5EF4-FFF2-40B4-BE49-F238E27FC236}">
                <a16:creationId xmlns:a16="http://schemas.microsoft.com/office/drawing/2014/main" id="{1AC86CC2-51D5-3B14-0961-79DECDB5CA52}"/>
              </a:ext>
            </a:extLst>
          </p:cNvPr>
          <p:cNvSpPr txBox="1"/>
          <p:nvPr/>
        </p:nvSpPr>
        <p:spPr>
          <a:xfrm>
            <a:off x="797442" y="361507"/>
            <a:ext cx="9994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Analysis</a:t>
            </a:r>
            <a:endParaRPr lang="LID4096" dirty="0">
              <a:latin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D430BEA4-1360-1389-7A11-BD2E2E0B15BB}"/>
              </a:ext>
            </a:extLst>
          </p:cNvPr>
          <p:cNvSpPr>
            <a:spLocks noGrp="1"/>
          </p:cNvSpPr>
          <p:nvPr>
            <p:ph type="sldNum" sz="quarter" idx="12"/>
          </p:nvPr>
        </p:nvSpPr>
        <p:spPr/>
        <p:txBody>
          <a:bodyPr/>
          <a:lstStyle/>
          <a:p>
            <a:fld id="{19590046-DA73-4BBF-84B5-C08E6F75191A}" type="slidenum">
              <a:rPr lang="en-US" smtClean="0"/>
              <a:t>29</a:t>
            </a:fld>
            <a:endParaRPr lang="en-US"/>
          </a:p>
        </p:txBody>
      </p:sp>
    </p:spTree>
    <p:extLst>
      <p:ext uri="{BB962C8B-B14F-4D97-AF65-F5344CB8AC3E}">
        <p14:creationId xmlns:p14="http://schemas.microsoft.com/office/powerpoint/2010/main" val="252638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1. Game Co.</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Online Video Game Service</a:t>
            </a:r>
            <a:endParaRPr lang="LID4096" sz="28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247F800-084C-B40E-4E47-D2283BAD98CD}"/>
              </a:ext>
            </a:extLst>
          </p:cNvPr>
          <p:cNvSpPr>
            <a:spLocks noGrp="1"/>
          </p:cNvSpPr>
          <p:nvPr>
            <p:ph type="sldNum" sz="quarter" idx="12"/>
          </p:nvPr>
        </p:nvSpPr>
        <p:spPr/>
        <p:txBody>
          <a:bodyPr/>
          <a:lstStyle/>
          <a:p>
            <a:fld id="{19590046-DA73-4BBF-84B5-C08E6F75191A}" type="slidenum">
              <a:rPr lang="en-US" smtClean="0"/>
              <a:t>3</a:t>
            </a:fld>
            <a:endParaRPr lang="en-US"/>
          </a:p>
        </p:txBody>
      </p:sp>
    </p:spTree>
    <p:extLst>
      <p:ext uri="{BB962C8B-B14F-4D97-AF65-F5344CB8AC3E}">
        <p14:creationId xmlns:p14="http://schemas.microsoft.com/office/powerpoint/2010/main" val="17572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a:extLst>
              <a:ext uri="{FF2B5EF4-FFF2-40B4-BE49-F238E27FC236}">
                <a16:creationId xmlns:a16="http://schemas.microsoft.com/office/drawing/2014/main" id="{E4F8A185-735D-08F9-FEFB-73D657905C9A}"/>
              </a:ext>
            </a:extLst>
          </p:cNvPr>
          <p:cNvPicPr>
            <a:picLocks noChangeAspect="1"/>
          </p:cNvPicPr>
          <p:nvPr/>
        </p:nvPicPr>
        <p:blipFill>
          <a:blip r:embed="rId2"/>
          <a:stretch>
            <a:fillRect/>
          </a:stretch>
        </p:blipFill>
        <p:spPr>
          <a:xfrm>
            <a:off x="0" y="0"/>
            <a:ext cx="4795284" cy="6858000"/>
          </a:xfrm>
          <a:prstGeom prst="rect">
            <a:avLst/>
          </a:prstGeom>
        </p:spPr>
      </p:pic>
      <p:sp>
        <p:nvSpPr>
          <p:cNvPr id="3" name="TextBox 2">
            <a:extLst>
              <a:ext uri="{FF2B5EF4-FFF2-40B4-BE49-F238E27FC236}">
                <a16:creationId xmlns:a16="http://schemas.microsoft.com/office/drawing/2014/main" id="{81CF4025-6E76-9ACB-1C7A-EAF99AACA22A}"/>
              </a:ext>
            </a:extLst>
          </p:cNvPr>
          <p:cNvSpPr txBox="1"/>
          <p:nvPr/>
        </p:nvSpPr>
        <p:spPr>
          <a:xfrm>
            <a:off x="5132867" y="136574"/>
            <a:ext cx="6097772" cy="1169551"/>
          </a:xfrm>
          <a:prstGeom prst="rect">
            <a:avLst/>
          </a:prstGeom>
          <a:noFill/>
        </p:spPr>
        <p:txBody>
          <a:bodyPr wrap="square">
            <a:spAutoFit/>
          </a:bodyPr>
          <a:lstStyle/>
          <a:p>
            <a:pPr algn="ctr"/>
            <a:r>
              <a:rPr lang="en-US" sz="1800" dirty="0">
                <a:solidFill>
                  <a:srgbClr val="324E6C"/>
                </a:solidFill>
                <a:effectLst/>
                <a:latin typeface="Times New Roman" panose="02020603050405020304" pitchFamily="18" charset="0"/>
              </a:rPr>
              <a:t>Are you safe? </a:t>
            </a:r>
            <a:endParaRPr lang="en-US" dirty="0">
              <a:effectLst/>
            </a:endParaRPr>
          </a:p>
          <a:p>
            <a:pPr algn="ctr"/>
            <a:br>
              <a:rPr lang="en-US" sz="800" dirty="0">
                <a:solidFill>
                  <a:srgbClr val="666666"/>
                </a:solidFill>
                <a:effectLst/>
                <a:latin typeface="Tableau Book"/>
              </a:rPr>
            </a:br>
            <a:endParaRPr lang="en-US" sz="800" dirty="0">
              <a:solidFill>
                <a:srgbClr val="666666"/>
              </a:solidFill>
              <a:effectLst/>
              <a:latin typeface="Tableau Book"/>
            </a:endParaRPr>
          </a:p>
          <a:p>
            <a:pPr algn="ctr"/>
            <a:r>
              <a:rPr lang="en-US" sz="1800" dirty="0">
                <a:solidFill>
                  <a:srgbClr val="324E6C"/>
                </a:solidFill>
                <a:effectLst/>
                <a:latin typeface="Times New Roman" panose="02020603050405020304" pitchFamily="18" charset="0"/>
              </a:rPr>
              <a:t>The </a:t>
            </a:r>
            <a:r>
              <a:rPr lang="en-US" dirty="0">
                <a:solidFill>
                  <a:srgbClr val="324E6C"/>
                </a:solidFill>
                <a:latin typeface="Times New Roman" panose="02020603050405020304" pitchFamily="18" charset="0"/>
              </a:rPr>
              <a:t>places</a:t>
            </a:r>
            <a:r>
              <a:rPr lang="en-US" sz="1800" dirty="0">
                <a:solidFill>
                  <a:srgbClr val="324E6C"/>
                </a:solidFill>
                <a:effectLst/>
                <a:latin typeface="Times New Roman" panose="02020603050405020304" pitchFamily="18" charset="0"/>
              </a:rPr>
              <a:t> you are in most danger for gun violence are</a:t>
            </a:r>
          </a:p>
          <a:p>
            <a:pPr algn="ctr"/>
            <a:r>
              <a:rPr lang="en-US" dirty="0">
                <a:solidFill>
                  <a:srgbClr val="324E6C"/>
                </a:solidFill>
                <a:latin typeface="Times New Roman" panose="02020603050405020304" pitchFamily="18" charset="0"/>
              </a:rPr>
              <a:t>Illinois, California, Florida, Texas, Ohio, and New York</a:t>
            </a:r>
            <a:endParaRPr lang="LID4096" dirty="0"/>
          </a:p>
        </p:txBody>
      </p:sp>
      <p:pic>
        <p:nvPicPr>
          <p:cNvPr id="4" name="Picture 3">
            <a:extLst>
              <a:ext uri="{FF2B5EF4-FFF2-40B4-BE49-F238E27FC236}">
                <a16:creationId xmlns:a16="http://schemas.microsoft.com/office/drawing/2014/main" id="{C6E0E902-81DD-4C88-16EE-9D50138FEC84}"/>
              </a:ext>
            </a:extLst>
          </p:cNvPr>
          <p:cNvPicPr>
            <a:picLocks noChangeAspect="1"/>
          </p:cNvPicPr>
          <p:nvPr/>
        </p:nvPicPr>
        <p:blipFill>
          <a:blip r:embed="rId3"/>
          <a:stretch>
            <a:fillRect/>
          </a:stretch>
        </p:blipFill>
        <p:spPr>
          <a:xfrm>
            <a:off x="4355804" y="1686910"/>
            <a:ext cx="7651898" cy="5171090"/>
          </a:xfrm>
          <a:prstGeom prst="rect">
            <a:avLst/>
          </a:prstGeom>
        </p:spPr>
      </p:pic>
      <p:sp>
        <p:nvSpPr>
          <p:cNvPr id="5" name="Slide Number Placeholder 4">
            <a:extLst>
              <a:ext uri="{FF2B5EF4-FFF2-40B4-BE49-F238E27FC236}">
                <a16:creationId xmlns:a16="http://schemas.microsoft.com/office/drawing/2014/main" id="{B5A533CA-510E-A35B-8F2F-B58276C8D83C}"/>
              </a:ext>
            </a:extLst>
          </p:cNvPr>
          <p:cNvSpPr>
            <a:spLocks noGrp="1"/>
          </p:cNvSpPr>
          <p:nvPr>
            <p:ph type="sldNum" sz="quarter" idx="12"/>
          </p:nvPr>
        </p:nvSpPr>
        <p:spPr/>
        <p:txBody>
          <a:bodyPr/>
          <a:lstStyle/>
          <a:p>
            <a:fld id="{19590046-DA73-4BBF-84B5-C08E6F75191A}" type="slidenum">
              <a:rPr lang="en-US" smtClean="0"/>
              <a:t>30</a:t>
            </a:fld>
            <a:endParaRPr lang="en-US"/>
          </a:p>
        </p:txBody>
      </p:sp>
    </p:spTree>
    <p:extLst>
      <p:ext uri="{BB962C8B-B14F-4D97-AF65-F5344CB8AC3E}">
        <p14:creationId xmlns:p14="http://schemas.microsoft.com/office/powerpoint/2010/main" val="355931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6096000" y="117180"/>
            <a:ext cx="1201479" cy="478244"/>
          </a:xfrm>
        </p:spPr>
        <p:txBody>
          <a:bodyPr anchor="t">
            <a:normAutofit/>
          </a:bodyPr>
          <a:lstStyle/>
          <a:p>
            <a:pPr marL="0" indent="0">
              <a:buNone/>
            </a:pPr>
            <a:r>
              <a:rPr lang="en-US" sz="1800" u="sng" dirty="0"/>
              <a:t>ANALYSIS</a:t>
            </a:r>
            <a:endParaRPr lang="LID4096" sz="1800" u="sng" dirty="0"/>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rot="5400000">
            <a:off x="8404792" y="3053177"/>
            <a:ext cx="6740820" cy="868825"/>
          </a:xfrm>
          <a:prstGeom prst="rect">
            <a:avLst/>
          </a:prstGeom>
        </p:spPr>
      </p:pic>
      <p:pic>
        <p:nvPicPr>
          <p:cNvPr id="2" name="Picture 1">
            <a:extLst>
              <a:ext uri="{FF2B5EF4-FFF2-40B4-BE49-F238E27FC236}">
                <a16:creationId xmlns:a16="http://schemas.microsoft.com/office/drawing/2014/main" id="{FF046858-D399-BD8B-B1D5-7829D6867342}"/>
              </a:ext>
            </a:extLst>
          </p:cNvPr>
          <p:cNvPicPr>
            <a:picLocks noChangeAspect="1"/>
          </p:cNvPicPr>
          <p:nvPr/>
        </p:nvPicPr>
        <p:blipFill>
          <a:blip r:embed="rId3"/>
          <a:stretch>
            <a:fillRect/>
          </a:stretch>
        </p:blipFill>
        <p:spPr>
          <a:xfrm>
            <a:off x="5698193" y="443749"/>
            <a:ext cx="5320212" cy="2119315"/>
          </a:xfrm>
          <a:prstGeom prst="rect">
            <a:avLst/>
          </a:prstGeom>
        </p:spPr>
      </p:pic>
      <p:pic>
        <p:nvPicPr>
          <p:cNvPr id="4" name="Picture 3">
            <a:extLst>
              <a:ext uri="{FF2B5EF4-FFF2-40B4-BE49-F238E27FC236}">
                <a16:creationId xmlns:a16="http://schemas.microsoft.com/office/drawing/2014/main" id="{90AFC535-B91C-6D6D-6370-5D4646F0E7DA}"/>
              </a:ext>
            </a:extLst>
          </p:cNvPr>
          <p:cNvPicPr>
            <a:picLocks noChangeAspect="1"/>
          </p:cNvPicPr>
          <p:nvPr/>
        </p:nvPicPr>
        <p:blipFill>
          <a:blip r:embed="rId4"/>
          <a:stretch>
            <a:fillRect/>
          </a:stretch>
        </p:blipFill>
        <p:spPr>
          <a:xfrm>
            <a:off x="5518298" y="2790422"/>
            <a:ext cx="6549656" cy="3950398"/>
          </a:xfrm>
          <a:prstGeom prst="rect">
            <a:avLst/>
          </a:prstGeom>
        </p:spPr>
      </p:pic>
      <p:sp>
        <p:nvSpPr>
          <p:cNvPr id="6" name="TextBox 5">
            <a:extLst>
              <a:ext uri="{FF2B5EF4-FFF2-40B4-BE49-F238E27FC236}">
                <a16:creationId xmlns:a16="http://schemas.microsoft.com/office/drawing/2014/main" id="{CFE3DFE3-ADBB-0957-C3EE-8675C25D297F}"/>
              </a:ext>
            </a:extLst>
          </p:cNvPr>
          <p:cNvSpPr txBox="1"/>
          <p:nvPr/>
        </p:nvSpPr>
        <p:spPr>
          <a:xfrm>
            <a:off x="144756" y="171636"/>
            <a:ext cx="2732568" cy="369332"/>
          </a:xfrm>
          <a:prstGeom prst="rect">
            <a:avLst/>
          </a:prstGeom>
          <a:noFill/>
        </p:spPr>
        <p:txBody>
          <a:bodyPr wrap="square">
            <a:spAutoFit/>
          </a:bodyPr>
          <a:lstStyle/>
          <a:p>
            <a:r>
              <a:rPr lang="en-US" sz="1800" b="1" u="sng" dirty="0">
                <a:solidFill>
                  <a:srgbClr val="666666"/>
                </a:solidFill>
                <a:effectLst/>
                <a:latin typeface="Times New Roman" panose="02020603050405020304" pitchFamily="18" charset="0"/>
              </a:rPr>
              <a:t>Conclusions</a:t>
            </a:r>
            <a:endParaRPr lang="LID4096" dirty="0"/>
          </a:p>
        </p:txBody>
      </p:sp>
      <p:sp>
        <p:nvSpPr>
          <p:cNvPr id="9" name="TextBox 8">
            <a:extLst>
              <a:ext uri="{FF2B5EF4-FFF2-40B4-BE49-F238E27FC236}">
                <a16:creationId xmlns:a16="http://schemas.microsoft.com/office/drawing/2014/main" id="{F444DDD1-3ECF-F018-83B5-0C9A1FDF948F}"/>
              </a:ext>
            </a:extLst>
          </p:cNvPr>
          <p:cNvSpPr txBox="1"/>
          <p:nvPr/>
        </p:nvSpPr>
        <p:spPr>
          <a:xfrm>
            <a:off x="303586" y="595424"/>
            <a:ext cx="4731625" cy="2677656"/>
          </a:xfrm>
          <a:prstGeom prst="rect">
            <a:avLst/>
          </a:prstGeom>
          <a:noFill/>
        </p:spPr>
        <p:txBody>
          <a:bodyPr wrap="square">
            <a:spAutoFit/>
          </a:bodyPr>
          <a:lstStyle/>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amount of gun violence in the US is rising every year.</a:t>
            </a: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States that are at the highest risk of gun violence are </a:t>
            </a:r>
            <a:r>
              <a:rPr lang="en-US" sz="1400" b="1" dirty="0" err="1">
                <a:solidFill>
                  <a:srgbClr val="666666"/>
                </a:solidFill>
                <a:effectLst/>
                <a:latin typeface="Times New Roman" panose="02020603050405020304" pitchFamily="18" charset="0"/>
                <a:cs typeface="Times New Roman" panose="02020603050405020304" pitchFamily="18" charset="0"/>
              </a:rPr>
              <a:t>Califormia</a:t>
            </a:r>
            <a:r>
              <a:rPr lang="en-US" sz="1400" b="1" dirty="0">
                <a:solidFill>
                  <a:srgbClr val="666666"/>
                </a:solidFill>
                <a:effectLst/>
                <a:latin typeface="Times New Roman" panose="02020603050405020304" pitchFamily="18" charset="0"/>
                <a:cs typeface="Times New Roman" panose="02020603050405020304" pitchFamily="18" charset="0"/>
              </a:rPr>
              <a:t>, Florida, Texas, Ohio, New York, Georgia, and Pennsylvania. </a:t>
            </a:r>
            <a:endParaRPr lang="en-US" sz="14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highest risk months and days of the week are January, March, July and August, Sundays and Saturdays. </a:t>
            </a:r>
            <a:endParaRPr lang="en-US" sz="14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The States with large cities are at higher risk for gun violence danger. </a:t>
            </a:r>
            <a:endParaRPr lang="en-US" sz="14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400" b="1" dirty="0">
                <a:solidFill>
                  <a:srgbClr val="666666"/>
                </a:solidFill>
                <a:effectLst/>
                <a:latin typeface="Times New Roman" panose="02020603050405020304" pitchFamily="18" charset="0"/>
                <a:cs typeface="Times New Roman" panose="02020603050405020304" pitchFamily="18" charset="0"/>
              </a:rPr>
              <a:t>Large populations of people, for example on the east coast of US, contribute to more guns and violence. </a:t>
            </a:r>
            <a:endParaRPr lang="LID4096"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EB0BB23-36B2-E7CD-BF65-29414F784CE4}"/>
              </a:ext>
            </a:extLst>
          </p:cNvPr>
          <p:cNvSpPr txBox="1"/>
          <p:nvPr/>
        </p:nvSpPr>
        <p:spPr>
          <a:xfrm>
            <a:off x="193970" y="3686539"/>
            <a:ext cx="4950856" cy="3231654"/>
          </a:xfrm>
          <a:prstGeom prst="rect">
            <a:avLst/>
          </a:prstGeom>
          <a:noFill/>
        </p:spPr>
        <p:txBody>
          <a:bodyPr wrap="square">
            <a:spAutoFit/>
          </a:bodyPr>
          <a:lstStyle/>
          <a:p>
            <a:r>
              <a:rPr lang="en-US" sz="1600" b="1" u="sng" dirty="0">
                <a:solidFill>
                  <a:srgbClr val="1B1B1B"/>
                </a:solidFill>
                <a:effectLst/>
                <a:latin typeface="Times New Roman" panose="02020603050405020304" pitchFamily="18" charset="0"/>
                <a:cs typeface="Times New Roman" panose="02020603050405020304" pitchFamily="18" charset="0"/>
              </a:rPr>
              <a:t>Recommendations:</a:t>
            </a:r>
            <a:endParaRPr lang="en-US" sz="1600" dirty="0">
              <a:effectLst/>
              <a:latin typeface="Times New Roman" panose="02020603050405020304" pitchFamily="18" charset="0"/>
              <a:cs typeface="Times New Roman" panose="02020603050405020304" pitchFamily="18" charset="0"/>
            </a:endParaRPr>
          </a:p>
          <a:p>
            <a:br>
              <a:rPr lang="en-US" sz="1400" dirty="0">
                <a:solidFill>
                  <a:srgbClr val="666666"/>
                </a:solidFill>
                <a:effectLst/>
                <a:latin typeface="Times New Roman" panose="02020603050405020304" pitchFamily="18" charset="0"/>
                <a:cs typeface="Times New Roman" panose="02020603050405020304" pitchFamily="18" charset="0"/>
              </a:rPr>
            </a:br>
            <a:endParaRPr lang="en-US" sz="1400" dirty="0">
              <a:solidFill>
                <a:srgbClr val="666666"/>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The solutions for gun violence are complex.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Social and economic issues, those who are struggling financially, can be a contributing factor.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latin typeface="Times New Roman" panose="02020603050405020304" pitchFamily="18" charset="0"/>
                <a:cs typeface="Times New Roman" panose="02020603050405020304" pitchFamily="18" charset="0"/>
              </a:rPr>
              <a:t> </a:t>
            </a:r>
            <a:r>
              <a:rPr lang="en-US" sz="1600" b="1" dirty="0">
                <a:solidFill>
                  <a:srgbClr val="555555"/>
                </a:solidFill>
                <a:effectLst/>
                <a:latin typeface="Times New Roman" panose="02020603050405020304" pitchFamily="18" charset="0"/>
                <a:cs typeface="Times New Roman" panose="02020603050405020304" pitchFamily="18" charset="0"/>
              </a:rPr>
              <a:t> Access to guns should be reduced for individuals with a history of violence and persons with mental illness.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Education on gun safety is crucial.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 Training and adequate gun licensing for gun owners </a:t>
            </a:r>
            <a:endParaRPr lang="en-US" sz="160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s"/>
            </a:pPr>
            <a:r>
              <a:rPr lang="en-US" sz="1600" b="1" dirty="0">
                <a:solidFill>
                  <a:srgbClr val="555555"/>
                </a:solidFill>
                <a:effectLst/>
                <a:latin typeface="Times New Roman" panose="02020603050405020304" pitchFamily="18" charset="0"/>
                <a:cs typeface="Times New Roman" panose="02020603050405020304" pitchFamily="18" charset="0"/>
              </a:rPr>
              <a:t>could help prevent US gun violence. </a:t>
            </a:r>
            <a:endParaRPr lang="LID4096" sz="1600"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21F8459B-6D92-3E4B-00AD-552E47707742}"/>
              </a:ext>
            </a:extLst>
          </p:cNvPr>
          <p:cNvSpPr>
            <a:spLocks noGrp="1"/>
          </p:cNvSpPr>
          <p:nvPr>
            <p:ph type="sldNum" sz="quarter" idx="12"/>
          </p:nvPr>
        </p:nvSpPr>
        <p:spPr/>
        <p:txBody>
          <a:bodyPr/>
          <a:lstStyle/>
          <a:p>
            <a:fld id="{19590046-DA73-4BBF-84B5-C08E6F75191A}" type="slidenum">
              <a:rPr lang="en-US" smtClean="0"/>
              <a:t>31</a:t>
            </a:fld>
            <a:endParaRPr lang="en-US"/>
          </a:p>
        </p:txBody>
      </p:sp>
    </p:spTree>
    <p:extLst>
      <p:ext uri="{BB962C8B-B14F-4D97-AF65-F5344CB8AC3E}">
        <p14:creationId xmlns:p14="http://schemas.microsoft.com/office/powerpoint/2010/main" val="419710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Thank You</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BF8C9D-A5EB-0BD7-ABE6-C543D7E11F4C}"/>
              </a:ext>
            </a:extLst>
          </p:cNvPr>
          <p:cNvSpPr>
            <a:spLocks noGrp="1"/>
          </p:cNvSpPr>
          <p:nvPr>
            <p:ph type="sldNum" sz="quarter" idx="12"/>
          </p:nvPr>
        </p:nvSpPr>
        <p:spPr/>
        <p:txBody>
          <a:bodyPr/>
          <a:lstStyle/>
          <a:p>
            <a:fld id="{19590046-DA73-4BBF-84B5-C08E6F75191A}" type="slidenum">
              <a:rPr lang="en-US" smtClean="0"/>
              <a:t>32</a:t>
            </a:fld>
            <a:endParaRPr lang="en-US"/>
          </a:p>
        </p:txBody>
      </p:sp>
    </p:spTree>
    <p:extLst>
      <p:ext uri="{BB962C8B-B14F-4D97-AF65-F5344CB8AC3E}">
        <p14:creationId xmlns:p14="http://schemas.microsoft.com/office/powerpoint/2010/main" val="127192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843956" y="58575"/>
            <a:ext cx="10185105" cy="1901414"/>
          </a:xfrm>
        </p:spPr>
        <p:txBody>
          <a:bodyPr>
            <a:normAutofit fontScale="90000"/>
          </a:bodyPr>
          <a:lstStyle/>
          <a:p>
            <a:pPr algn="ctr"/>
            <a:br>
              <a:rPr lang="en-US" sz="4000" u="sng">
                <a:latin typeface="Times New Roman" panose="02020603050405020304" pitchFamily="18" charset="0"/>
                <a:cs typeface="Times New Roman" panose="02020603050405020304" pitchFamily="18" charset="0"/>
              </a:rPr>
            </a:br>
            <a:r>
              <a:rPr lang="en-US" sz="3100" b="1" u="sng">
                <a:latin typeface="Times New Roman" panose="02020603050405020304" pitchFamily="18" charset="0"/>
                <a:cs typeface="Times New Roman" panose="02020603050405020304" pitchFamily="18" charset="0"/>
              </a:rPr>
              <a:t>1. GAMECO</a:t>
            </a:r>
            <a:br>
              <a:rPr lang="en-US" sz="2000" u="sng">
                <a:latin typeface="Times New Roman" panose="02020603050405020304" pitchFamily="18" charset="0"/>
                <a:cs typeface="Times New Roman" panose="02020603050405020304" pitchFamily="18" charset="0"/>
              </a:rPr>
            </a:br>
            <a:br>
              <a:rPr lang="en-US" sz="2000" u="sng">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OBJECTIVE</a:t>
            </a:r>
            <a:br>
              <a:rPr lang="en-US" sz="2000">
                <a:latin typeface="Times New Roman" panose="02020603050405020304" pitchFamily="18" charset="0"/>
                <a:cs typeface="Times New Roman" panose="02020603050405020304" pitchFamily="18" charset="0"/>
              </a:rPr>
            </a:br>
            <a:r>
              <a:rPr lang="en-US" sz="2000" err="1">
                <a:latin typeface="Times New Roman" panose="02020603050405020304" pitchFamily="18" charset="0"/>
                <a:cs typeface="Times New Roman" panose="02020603050405020304" pitchFamily="18" charset="0"/>
              </a:rPr>
              <a:t>GameCo</a:t>
            </a:r>
            <a:r>
              <a:rPr lang="en-US" sz="2000">
                <a:latin typeface="Times New Roman" panose="02020603050405020304" pitchFamily="18" charset="0"/>
                <a:cs typeface="Times New Roman" panose="02020603050405020304" pitchFamily="18" charset="0"/>
              </a:rPr>
              <a:t>, a new video game company, seeks to use data to inform the development of new games. </a:t>
            </a:r>
            <a:r>
              <a:rPr lang="en-US" sz="2000" err="1">
                <a:latin typeface="Times New Roman" panose="02020603050405020304" pitchFamily="18" charset="0"/>
                <a:cs typeface="Times New Roman" panose="02020603050405020304" pitchFamily="18" charset="0"/>
              </a:rPr>
              <a:t>GameCo</a:t>
            </a:r>
            <a:r>
              <a:rPr lang="en-US" sz="2000">
                <a:latin typeface="Times New Roman" panose="02020603050405020304" pitchFamily="18" charset="0"/>
                <a:cs typeface="Times New Roman" panose="02020603050405020304" pitchFamily="18" charset="0"/>
              </a:rPr>
              <a:t> wants a descriptive analysis and insights of the video game data set, to understand how they fare in the market.  </a:t>
            </a:r>
            <a:br>
              <a:rPr lang="en-US" sz="2000">
                <a:latin typeface="Times New Roman" panose="02020603050405020304" pitchFamily="18" charset="0"/>
                <a:cs typeface="Times New Roman" panose="02020603050405020304" pitchFamily="18" charset="0"/>
              </a:rPr>
            </a:b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163031" y="1959989"/>
            <a:ext cx="11865935" cy="1550473"/>
          </a:xfrm>
          <a:prstGeom prst="rect">
            <a:avLst/>
          </a:prstGeom>
        </p:spPr>
      </p:pic>
      <p:sp>
        <p:nvSpPr>
          <p:cNvPr id="6" name="TextBox 5">
            <a:extLst>
              <a:ext uri="{FF2B5EF4-FFF2-40B4-BE49-F238E27FC236}">
                <a16:creationId xmlns:a16="http://schemas.microsoft.com/office/drawing/2014/main" id="{6960F77A-AEE3-B383-6F49-D57FD5924B01}"/>
              </a:ext>
            </a:extLst>
          </p:cNvPr>
          <p:cNvSpPr txBox="1"/>
          <p:nvPr/>
        </p:nvSpPr>
        <p:spPr>
          <a:xfrm>
            <a:off x="379229" y="3226982"/>
            <a:ext cx="5415518" cy="3293209"/>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KEY QUESTIONS</a:t>
            </a:r>
          </a:p>
          <a:p>
            <a:pPr algn="ctr"/>
            <a:endParaRPr lang="en-US"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Are certain types of games more popular than others?</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What other publishers will likely be the main competitors in certain markets? </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Have any games decreased or increased in popularity over time? </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How have their sales figures varied between geographic regions over time?</a:t>
            </a:r>
            <a:endParaRPr lang="LID4096" sz="20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83A839D-F3BB-91A2-6A6B-6DEFCCA62502}"/>
              </a:ext>
            </a:extLst>
          </p:cNvPr>
          <p:cNvSpPr txBox="1"/>
          <p:nvPr/>
        </p:nvSpPr>
        <p:spPr>
          <a:xfrm>
            <a:off x="6397255" y="3382871"/>
            <a:ext cx="5231218" cy="2893100"/>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DATA SET AND TOOLS USED</a:t>
            </a:r>
          </a:p>
          <a:p>
            <a:endParaRPr lang="en-US">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dataset used is from the website VG </a:t>
            </a:r>
            <a:r>
              <a:rPr lang="en-US" sz="2000" err="1">
                <a:latin typeface="Times New Roman" panose="02020603050405020304" pitchFamily="18" charset="0"/>
                <a:cs typeface="Times New Roman" panose="02020603050405020304" pitchFamily="18" charset="0"/>
              </a:rPr>
              <a:t>Chartz</a:t>
            </a:r>
            <a:r>
              <a:rPr lang="en-US" sz="2000">
                <a:latin typeface="Times New Roman" panose="02020603050405020304" pitchFamily="18" charset="0"/>
                <a:cs typeface="Times New Roman" panose="02020603050405020304" pitchFamily="18" charset="0"/>
              </a:rPr>
              <a:t>.  It covers historical sales of video games, selling over 10,000 copies. </a:t>
            </a:r>
          </a:p>
          <a:p>
            <a:r>
              <a:rPr lang="en-US" sz="2000">
                <a:latin typeface="Times New Roman" panose="02020603050405020304" pitchFamily="18" charset="0"/>
                <a:cs typeface="Times New Roman" panose="02020603050405020304" pitchFamily="18" charset="0"/>
                <a:hlinkClick r:id="rId3"/>
              </a:rPr>
              <a:t>http://www.vgchartz.com/</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tools used are EXCEL and POWERPOINT</a:t>
            </a:r>
            <a:endParaRPr lang="LID4096" sz="20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34FB40F-1112-3004-D9DD-59A45397226B}"/>
              </a:ext>
            </a:extLst>
          </p:cNvPr>
          <p:cNvSpPr>
            <a:spLocks noGrp="1"/>
          </p:cNvSpPr>
          <p:nvPr>
            <p:ph type="sldNum" sz="quarter" idx="12"/>
          </p:nvPr>
        </p:nvSpPr>
        <p:spPr/>
        <p:txBody>
          <a:bodyPr/>
          <a:lstStyle/>
          <a:p>
            <a:fld id="{19590046-DA73-4BBF-84B5-C08E6F75191A}" type="slidenum">
              <a:rPr lang="en-US" smtClean="0"/>
              <a:t>4</a:t>
            </a:fld>
            <a:endParaRPr lang="en-US"/>
          </a:p>
        </p:txBody>
      </p:sp>
    </p:spTree>
    <p:extLst>
      <p:ext uri="{BB962C8B-B14F-4D97-AF65-F5344CB8AC3E}">
        <p14:creationId xmlns:p14="http://schemas.microsoft.com/office/powerpoint/2010/main" val="96204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23838"/>
            <a:ext cx="6315075" cy="6389687"/>
          </a:xfrm>
        </p:spPr>
        <p:txBody>
          <a:bodyPr anchor="t">
            <a:normAutofit/>
          </a:bodyPr>
          <a:lstStyle/>
          <a:p>
            <a:r>
              <a:rPr lang="en-US" u="sng">
                <a:latin typeface="Times New Roman" panose="02020603050405020304" pitchFamily="18" charset="0"/>
                <a:cs typeface="Times New Roman" panose="02020603050405020304" pitchFamily="18" charset="0"/>
              </a:rPr>
              <a:t>SKILLS:</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Accessed the data using Excel.</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Cleaned the dataset of incomplete data, and duplicates.  Checked for data integrity, quality, and accuracy.</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Created groups and pivot tables, and filtered data to analyze sales.</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Insights developed and a descriptive analysis conducted.</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Visualizations were created.</a:t>
            </a:r>
          </a:p>
          <a:p>
            <a:pPr>
              <a:lnSpc>
                <a:spcPct val="100000"/>
              </a:lnSpc>
              <a:spcBef>
                <a:spcPts val="600"/>
              </a:spcBef>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Results were presented </a:t>
            </a:r>
          </a:p>
          <a:p>
            <a:endParaRPr lang="en-US">
              <a:latin typeface="Times New Roman" panose="02020603050405020304" pitchFamily="18" charset="0"/>
              <a:cs typeface="Times New Roman" panose="02020603050405020304" pitchFamily="18" charset="0"/>
            </a:endParaRPr>
          </a:p>
          <a:p>
            <a:r>
              <a:rPr lang="en-US" u="sng">
                <a:latin typeface="Times New Roman" panose="02020603050405020304" pitchFamily="18" charset="0"/>
                <a:cs typeface="Times New Roman" panose="02020603050405020304" pitchFamily="18" charset="0"/>
              </a:rPr>
              <a:t>ANALYSIS:</a:t>
            </a:r>
          </a:p>
          <a:p>
            <a:pPr>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Analyzed global sales, years 2007-2016, by Region, North America, Europe, and Japan.</a:t>
            </a:r>
          </a:p>
          <a:p>
            <a:pPr>
              <a:buFont typeface="Wingdings" panose="05000000000000000000" pitchFamily="2" charset="2"/>
              <a:buChar char="s"/>
            </a:pPr>
            <a:r>
              <a:rPr lang="en-US" sz="1800">
                <a:latin typeface="Times New Roman" panose="02020603050405020304" pitchFamily="18" charset="0"/>
                <a:cs typeface="Times New Roman" panose="02020603050405020304" pitchFamily="18" charset="0"/>
              </a:rPr>
              <a:t>Compared sales by region and movie genre. </a:t>
            </a:r>
          </a:p>
          <a:p>
            <a:pPr marL="342900" indent="-342900">
              <a:buFont typeface="Wingdings" panose="05000000000000000000" pitchFamily="2" charset="2"/>
              <a:buChar char="v"/>
            </a:pPr>
            <a:endParaRPr lang="en-US" u="sng"/>
          </a:p>
          <a:p>
            <a:endParaRPr lang="LID4096"/>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155795" y="5475767"/>
            <a:ext cx="11922791" cy="1137684"/>
          </a:xfrm>
          <a:prstGeom prst="rect">
            <a:avLst/>
          </a:prstGeom>
        </p:spPr>
      </p:pic>
      <p:pic>
        <p:nvPicPr>
          <p:cNvPr id="8" name="Picture 7">
            <a:extLst>
              <a:ext uri="{FF2B5EF4-FFF2-40B4-BE49-F238E27FC236}">
                <a16:creationId xmlns:a16="http://schemas.microsoft.com/office/drawing/2014/main" id="{DE6E2BC3-CECE-3EDD-5C5E-ACC15D3435DD}"/>
              </a:ext>
            </a:extLst>
          </p:cNvPr>
          <p:cNvPicPr>
            <a:picLocks noChangeAspect="1"/>
          </p:cNvPicPr>
          <p:nvPr/>
        </p:nvPicPr>
        <p:blipFill>
          <a:blip r:embed="rId3"/>
          <a:stretch>
            <a:fillRect/>
          </a:stretch>
        </p:blipFill>
        <p:spPr>
          <a:xfrm>
            <a:off x="6188149" y="446568"/>
            <a:ext cx="5791199" cy="3349256"/>
          </a:xfrm>
          <a:prstGeom prst="rect">
            <a:avLst/>
          </a:prstGeom>
        </p:spPr>
      </p:pic>
      <p:sp>
        <p:nvSpPr>
          <p:cNvPr id="2" name="TextBox 1">
            <a:extLst>
              <a:ext uri="{FF2B5EF4-FFF2-40B4-BE49-F238E27FC236}">
                <a16:creationId xmlns:a16="http://schemas.microsoft.com/office/drawing/2014/main" id="{1B1EF882-9C3A-742B-474A-10AF14BB4C7D}"/>
              </a:ext>
            </a:extLst>
          </p:cNvPr>
          <p:cNvSpPr txBox="1"/>
          <p:nvPr/>
        </p:nvSpPr>
        <p:spPr>
          <a:xfrm>
            <a:off x="6422065" y="3997844"/>
            <a:ext cx="5316279" cy="584775"/>
          </a:xfrm>
          <a:prstGeom prst="rect">
            <a:avLst/>
          </a:prstGeom>
          <a:noFill/>
        </p:spPr>
        <p:txBody>
          <a:bodyPr wrap="square" rtlCol="0">
            <a:spAutoFit/>
          </a:bodyPr>
          <a:lstStyle/>
          <a:p>
            <a:pPr algn="ctr"/>
            <a:r>
              <a:rPr lang="en-US" sz="1600">
                <a:solidFill>
                  <a:schemeClr val="tx2">
                    <a:lumMod val="50000"/>
                    <a:lumOff val="50000"/>
                  </a:schemeClr>
                </a:solidFill>
                <a:latin typeface="Times New Roman" panose="02020603050405020304" pitchFamily="18" charset="0"/>
                <a:cs typeface="Times New Roman" panose="02020603050405020304" pitchFamily="18" charset="0"/>
              </a:rPr>
              <a:t>Sum of game sales globally and by region, in millions of units sold, 1980-2016.</a:t>
            </a:r>
            <a:endParaRPr lang="LID4096" sz="1600">
              <a:solidFill>
                <a:schemeClr val="tx2">
                  <a:lumMod val="50000"/>
                  <a:lumOff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8F27CA2-CB0C-8B43-521C-1754C1AD42DA}"/>
              </a:ext>
            </a:extLst>
          </p:cNvPr>
          <p:cNvSpPr>
            <a:spLocks noGrp="1"/>
          </p:cNvSpPr>
          <p:nvPr>
            <p:ph type="sldNum" sz="quarter" idx="12"/>
          </p:nvPr>
        </p:nvSpPr>
        <p:spPr/>
        <p:txBody>
          <a:bodyPr/>
          <a:lstStyle/>
          <a:p>
            <a:fld id="{19590046-DA73-4BBF-84B5-C08E6F75191A}" type="slidenum">
              <a:rPr lang="en-US" smtClean="0"/>
              <a:t>5</a:t>
            </a:fld>
            <a:endParaRPr lang="en-US"/>
          </a:p>
        </p:txBody>
      </p:sp>
    </p:spTree>
    <p:extLst>
      <p:ext uri="{BB962C8B-B14F-4D97-AF65-F5344CB8AC3E}">
        <p14:creationId xmlns:p14="http://schemas.microsoft.com/office/powerpoint/2010/main" val="220041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4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00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4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200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4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2000"/>
                                  </p:stCondLst>
                                  <p:iterate type="lt">
                                    <p:tmPct val="10000"/>
                                  </p:iterate>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4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2000"/>
                                  </p:stCondLst>
                                  <p:iterate type="lt">
                                    <p:tmPct val="10000"/>
                                  </p:iterate>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4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2000"/>
                                  </p:stCondLst>
                                  <p:iterate type="lt">
                                    <p:tmPct val="10000"/>
                                  </p:iterate>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4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alphaModFix/>
          </a:blip>
          <a:srcRect t="6492" b="8922"/>
          <a:stretch/>
        </p:blipFill>
        <p:spPr>
          <a:xfrm>
            <a:off x="-18579" y="-313470"/>
            <a:ext cx="12229152" cy="7098290"/>
          </a:xfrm>
          <a:prstGeom prst="rect">
            <a:avLst/>
          </a:prstGeom>
        </p:spPr>
      </p:pic>
      <p:pic>
        <p:nvPicPr>
          <p:cNvPr id="9" name="Picture 8">
            <a:extLst>
              <a:ext uri="{FF2B5EF4-FFF2-40B4-BE49-F238E27FC236}">
                <a16:creationId xmlns:a16="http://schemas.microsoft.com/office/drawing/2014/main" id="{CE46CE05-6BD7-80F0-474E-B6C0C7F6CBD8}"/>
              </a:ext>
            </a:extLst>
          </p:cNvPr>
          <p:cNvPicPr>
            <a:picLocks noChangeAspect="1"/>
          </p:cNvPicPr>
          <p:nvPr/>
        </p:nvPicPr>
        <p:blipFill>
          <a:blip r:embed="rId3"/>
          <a:stretch>
            <a:fillRect/>
          </a:stretch>
        </p:blipFill>
        <p:spPr>
          <a:xfrm>
            <a:off x="6497405" y="514468"/>
            <a:ext cx="5108891" cy="2389839"/>
          </a:xfrm>
          <a:prstGeom prst="rect">
            <a:avLst/>
          </a:prstGeom>
        </p:spPr>
      </p:pic>
      <p:sp>
        <p:nvSpPr>
          <p:cNvPr id="2" name="TextBox 1">
            <a:extLst>
              <a:ext uri="{FF2B5EF4-FFF2-40B4-BE49-F238E27FC236}">
                <a16:creationId xmlns:a16="http://schemas.microsoft.com/office/drawing/2014/main" id="{CDA22011-850A-9D4D-B562-6DF71C9E044A}"/>
              </a:ext>
            </a:extLst>
          </p:cNvPr>
          <p:cNvSpPr txBox="1"/>
          <p:nvPr/>
        </p:nvSpPr>
        <p:spPr>
          <a:xfrm>
            <a:off x="6315739" y="3030281"/>
            <a:ext cx="5497033" cy="58477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The percentage of games sales by game genre and region, </a:t>
            </a:r>
          </a:p>
          <a:p>
            <a:pPr algn="ctr"/>
            <a:r>
              <a:rPr lang="en-US" sz="1600">
                <a:latin typeface="Times New Roman" panose="02020603050405020304" pitchFamily="18" charset="0"/>
                <a:cs typeface="Times New Roman" panose="02020603050405020304" pitchFamily="18" charset="0"/>
              </a:rPr>
              <a:t>North America, Europe, and Japan. </a:t>
            </a:r>
            <a:endParaRPr lang="LID4096" sz="16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373945F-1921-ED60-A477-135C08E32B5C}"/>
              </a:ext>
            </a:extLst>
          </p:cNvPr>
          <p:cNvPicPr>
            <a:picLocks noChangeAspect="1"/>
          </p:cNvPicPr>
          <p:nvPr/>
        </p:nvPicPr>
        <p:blipFill>
          <a:blip r:embed="rId4"/>
          <a:stretch>
            <a:fillRect/>
          </a:stretch>
        </p:blipFill>
        <p:spPr>
          <a:xfrm>
            <a:off x="6661748" y="3750236"/>
            <a:ext cx="5438103" cy="2314628"/>
          </a:xfrm>
          <a:prstGeom prst="rect">
            <a:avLst/>
          </a:prstGeom>
        </p:spPr>
      </p:pic>
      <p:sp>
        <p:nvSpPr>
          <p:cNvPr id="4" name="TextBox 3">
            <a:extLst>
              <a:ext uri="{FF2B5EF4-FFF2-40B4-BE49-F238E27FC236}">
                <a16:creationId xmlns:a16="http://schemas.microsoft.com/office/drawing/2014/main" id="{D4E0D1E7-690F-F2E4-7A58-E4ECDBC318B8}"/>
              </a:ext>
            </a:extLst>
          </p:cNvPr>
          <p:cNvSpPr txBox="1"/>
          <p:nvPr/>
        </p:nvSpPr>
        <p:spPr>
          <a:xfrm>
            <a:off x="7132672" y="6200045"/>
            <a:ext cx="3922095" cy="584775"/>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The sum of proportion of sales of games, by region, 1980-2016.</a:t>
            </a:r>
            <a:endParaRPr lang="LID4096" sz="16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C1238BA-1C9D-8379-1D1F-D6882AB3E7F5}"/>
              </a:ext>
            </a:extLst>
          </p:cNvPr>
          <p:cNvSpPr txBox="1"/>
          <p:nvPr/>
        </p:nvSpPr>
        <p:spPr>
          <a:xfrm>
            <a:off x="68650" y="205172"/>
            <a:ext cx="5625946" cy="3139321"/>
          </a:xfrm>
          <a:prstGeom prst="rect">
            <a:avLst/>
          </a:prstGeom>
          <a:solidFill>
            <a:srgbClr val="E8E4EC"/>
          </a:solidFill>
        </p:spPr>
        <p:txBody>
          <a:bodyPr wrap="square" rtlCol="0">
            <a:spAutoFit/>
          </a:bodyPr>
          <a:lstStyle/>
          <a:p>
            <a:r>
              <a:rPr lang="en-US" u="sng">
                <a:latin typeface="Times New Roman" panose="02020603050405020304" pitchFamily="18" charset="0"/>
                <a:cs typeface="Times New Roman" panose="02020603050405020304" pitchFamily="18" charset="0"/>
              </a:rPr>
              <a:t>RESULTS</a:t>
            </a:r>
          </a:p>
          <a:p>
            <a:endParaRPr lang="en-US" u="sng">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There is a large decline in North American Sales</a:t>
            </a:r>
            <a:r>
              <a:rPr lang="en-US" u="sng">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European sales have made slight increases.</a:t>
            </a:r>
          </a:p>
          <a:p>
            <a:r>
              <a:rPr lang="en-US">
                <a:latin typeface="Times New Roman" panose="02020603050405020304" pitchFamily="18" charset="0"/>
                <a:cs typeface="Times New Roman" panose="02020603050405020304" pitchFamily="18" charset="0"/>
              </a:rPr>
              <a:t>Sales in Japan have consistently increased.  </a:t>
            </a:r>
          </a:p>
          <a:p>
            <a:endParaRPr lang="en-US">
              <a:latin typeface="Times New Roman" panose="02020603050405020304" pitchFamily="18" charset="0"/>
              <a:cs typeface="Times New Roman" panose="02020603050405020304" pitchFamily="18" charset="0"/>
            </a:endParaRPr>
          </a:p>
          <a:p>
            <a:r>
              <a:rPr lang="en-US" u="sng">
                <a:latin typeface="Times New Roman" panose="02020603050405020304" pitchFamily="18" charset="0"/>
                <a:cs typeface="Times New Roman" panose="02020603050405020304" pitchFamily="18" charset="0"/>
              </a:rPr>
              <a:t>SALES BY GENRE/REGION</a:t>
            </a:r>
          </a:p>
          <a:p>
            <a:r>
              <a:rPr lang="en-US">
                <a:latin typeface="Times New Roman" panose="02020603050405020304" pitchFamily="18" charset="0"/>
                <a:cs typeface="Times New Roman" panose="02020603050405020304" pitchFamily="18" charset="0"/>
              </a:rPr>
              <a:t>The top three game sales by genre for each region:</a:t>
            </a:r>
          </a:p>
          <a:p>
            <a:r>
              <a:rPr lang="en-US">
                <a:latin typeface="Times New Roman" panose="02020603050405020304" pitchFamily="18" charset="0"/>
                <a:cs typeface="Times New Roman" panose="02020603050405020304" pitchFamily="18" charset="0"/>
              </a:rPr>
              <a:t>North America:  Action, Sports, and Shooter games.</a:t>
            </a:r>
          </a:p>
          <a:p>
            <a:r>
              <a:rPr lang="en-US">
                <a:latin typeface="Times New Roman" panose="02020603050405020304" pitchFamily="18" charset="0"/>
                <a:cs typeface="Times New Roman" panose="02020603050405020304" pitchFamily="18" charset="0"/>
              </a:rPr>
              <a:t>Europe:  Action, Sports, and Shooter games.</a:t>
            </a:r>
          </a:p>
          <a:p>
            <a:r>
              <a:rPr lang="en-US">
                <a:latin typeface="Times New Roman" panose="02020603050405020304" pitchFamily="18" charset="0"/>
                <a:cs typeface="Times New Roman" panose="02020603050405020304" pitchFamily="18" charset="0"/>
              </a:rPr>
              <a:t>Japan:  Action, Sports, and Roleplaying games. </a:t>
            </a:r>
          </a:p>
        </p:txBody>
      </p:sp>
      <p:sp>
        <p:nvSpPr>
          <p:cNvPr id="6" name="TextBox 5">
            <a:extLst>
              <a:ext uri="{FF2B5EF4-FFF2-40B4-BE49-F238E27FC236}">
                <a16:creationId xmlns:a16="http://schemas.microsoft.com/office/drawing/2014/main" id="{B66177BA-4353-3C64-A263-732C39AF6154}"/>
              </a:ext>
            </a:extLst>
          </p:cNvPr>
          <p:cNvSpPr txBox="1"/>
          <p:nvPr/>
        </p:nvSpPr>
        <p:spPr>
          <a:xfrm>
            <a:off x="490418" y="3907109"/>
            <a:ext cx="5825321" cy="2585323"/>
          </a:xfrm>
          <a:prstGeom prst="rect">
            <a:avLst/>
          </a:prstGeom>
          <a:solidFill>
            <a:srgbClr val="E8E4EC"/>
          </a:solidFill>
        </p:spPr>
        <p:txBody>
          <a:bodyPr wrap="square" rtlCol="0">
            <a:spAutoFit/>
          </a:bodyPr>
          <a:lstStyle/>
          <a:p>
            <a:r>
              <a:rPr lang="en-US" u="sng">
                <a:latin typeface="Times New Roman" panose="02020603050405020304" pitchFamily="18" charset="0"/>
                <a:cs typeface="Times New Roman" panose="02020603050405020304" pitchFamily="18" charset="0"/>
              </a:rPr>
              <a:t>PROJECT DELIVERABLES</a:t>
            </a:r>
          </a:p>
          <a:p>
            <a:endParaRPr lang="en-US" u="sng">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Project Reflections document describing the data set used and the visualizations. </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Power Point presentation of insights, results, and recommendations.  </a:t>
            </a:r>
          </a:p>
          <a:p>
            <a:r>
              <a:rPr lang="en-US">
                <a:latin typeface="Times New Roman" panose="02020603050405020304" pitchFamily="18" charset="0"/>
                <a:cs typeface="Times New Roman" panose="02020603050405020304" pitchFamily="18" charset="0"/>
                <a:hlinkClick r:id="rId5"/>
              </a:rPr>
              <a:t>Task-1.10.pptx (live.com)</a:t>
            </a:r>
            <a:endParaRPr lang="en-US">
              <a:latin typeface="Times New Roman" panose="02020603050405020304" pitchFamily="18" charset="0"/>
              <a:cs typeface="Times New Roman" panose="02020603050405020304" pitchFamily="18" charset="0"/>
            </a:endParaRPr>
          </a:p>
          <a:p>
            <a:endParaRPr lang="en-US"/>
          </a:p>
        </p:txBody>
      </p:sp>
      <p:sp>
        <p:nvSpPr>
          <p:cNvPr id="7" name="Slide Number Placeholder 6">
            <a:extLst>
              <a:ext uri="{FF2B5EF4-FFF2-40B4-BE49-F238E27FC236}">
                <a16:creationId xmlns:a16="http://schemas.microsoft.com/office/drawing/2014/main" id="{D9E536B4-B9AF-8B99-99B3-32266350DFAA}"/>
              </a:ext>
            </a:extLst>
          </p:cNvPr>
          <p:cNvSpPr>
            <a:spLocks noGrp="1"/>
          </p:cNvSpPr>
          <p:nvPr>
            <p:ph type="sldNum" sz="quarter" idx="12"/>
          </p:nvPr>
        </p:nvSpPr>
        <p:spPr/>
        <p:txBody>
          <a:bodyPr/>
          <a:lstStyle/>
          <a:p>
            <a:fld id="{19590046-DA73-4BBF-84B5-C08E6F75191A}" type="slidenum">
              <a:rPr lang="en-US" smtClean="0"/>
              <a:t>6</a:t>
            </a:fld>
            <a:endParaRPr lang="en-US"/>
          </a:p>
        </p:txBody>
      </p:sp>
    </p:spTree>
    <p:extLst>
      <p:ext uri="{BB962C8B-B14F-4D97-AF65-F5344CB8AC3E}">
        <p14:creationId xmlns:p14="http://schemas.microsoft.com/office/powerpoint/2010/main" val="5533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3047" y="10"/>
            <a:ext cx="12191999" cy="6857990"/>
          </a:xfrm>
          <a:prstGeom prst="rect">
            <a:avLst/>
          </a:prstGeom>
        </p:spPr>
      </p:pic>
      <p:sp>
        <p:nvSpPr>
          <p:cNvPr id="103" name="Rectangle 10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D28CA-8F85-F63D-FE32-BD778FEAE7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2.Preparing for Influenza Season</a:t>
            </a:r>
            <a:endParaRPr lang="LID4096"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659A080-2D9E-10DE-E181-A13E9495D1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800" dirty="0">
                <a:solidFill>
                  <a:srgbClr val="FFFFFF"/>
                </a:solidFill>
                <a:latin typeface="Times New Roman" panose="02020603050405020304" pitchFamily="18" charset="0"/>
                <a:cs typeface="Times New Roman" panose="02020603050405020304" pitchFamily="18" charset="0"/>
              </a:rPr>
              <a:t>Medical Staffing Needs</a:t>
            </a:r>
            <a:endParaRPr lang="LID4096" sz="28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2D16F18-88BE-37BB-F554-CCB19DE8C47B}"/>
              </a:ext>
            </a:extLst>
          </p:cNvPr>
          <p:cNvSpPr>
            <a:spLocks noGrp="1"/>
          </p:cNvSpPr>
          <p:nvPr>
            <p:ph type="sldNum" sz="quarter" idx="12"/>
          </p:nvPr>
        </p:nvSpPr>
        <p:spPr/>
        <p:txBody>
          <a:bodyPr/>
          <a:lstStyle/>
          <a:p>
            <a:fld id="{19590046-DA73-4BBF-84B5-C08E6F75191A}" type="slidenum">
              <a:rPr lang="en-US" smtClean="0"/>
              <a:t>7</a:t>
            </a:fld>
            <a:endParaRPr lang="en-US"/>
          </a:p>
        </p:txBody>
      </p:sp>
    </p:spTree>
    <p:extLst>
      <p:ext uri="{BB962C8B-B14F-4D97-AF65-F5344CB8AC3E}">
        <p14:creationId xmlns:p14="http://schemas.microsoft.com/office/powerpoint/2010/main" val="394968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D180-BB77-E999-F177-AF4C80C92C0E}"/>
              </a:ext>
            </a:extLst>
          </p:cNvPr>
          <p:cNvSpPr>
            <a:spLocks noGrp="1"/>
          </p:cNvSpPr>
          <p:nvPr>
            <p:ph type="title"/>
          </p:nvPr>
        </p:nvSpPr>
        <p:spPr>
          <a:xfrm>
            <a:off x="1003446" y="335254"/>
            <a:ext cx="10185105" cy="1903228"/>
          </a:xfrm>
        </p:spPr>
        <p:txBody>
          <a:bodyPr>
            <a:normAutofit fontScale="90000"/>
          </a:bodyPr>
          <a:lstStyle/>
          <a:p>
            <a:pPr algn="ctr"/>
            <a:r>
              <a:rPr lang="en-US" sz="3100" b="1" u="sng">
                <a:latin typeface="Times New Roman" panose="02020603050405020304" pitchFamily="18" charset="0"/>
                <a:cs typeface="Times New Roman" panose="02020603050405020304" pitchFamily="18" charset="0"/>
              </a:rPr>
              <a:t>2. PREPARING FOR INFLUENZA SEASON</a:t>
            </a:r>
            <a:br>
              <a:rPr lang="en-US" sz="2400" b="1" u="sng">
                <a:latin typeface="Times New Roman" panose="02020603050405020304" pitchFamily="18" charset="0"/>
                <a:cs typeface="Times New Roman" panose="02020603050405020304" pitchFamily="18" charset="0"/>
              </a:rPr>
            </a:br>
            <a:br>
              <a:rPr lang="en-US" sz="2400" u="sng">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OBJECTIVE: To plan for the upcoming influenza season.  The analysis will examine trends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in influenza to assist a medical staffing agency in proactively planning for staffing of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extra medical personnel in the United States.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To proactively plan for to </a:t>
            </a:r>
            <a:endParaRPr lang="LID4096" sz="200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F186EE0-93BE-0D00-237F-E58F5FBDB800}"/>
              </a:ext>
            </a:extLst>
          </p:cNvPr>
          <p:cNvPicPr>
            <a:picLocks noGrp="1" noChangeAspect="1"/>
          </p:cNvPicPr>
          <p:nvPr>
            <p:ph idx="1"/>
          </p:nvPr>
        </p:nvPicPr>
        <p:blipFill>
          <a:blip r:embed="rId2"/>
          <a:stretch>
            <a:fillRect/>
          </a:stretch>
        </p:blipFill>
        <p:spPr>
          <a:xfrm>
            <a:off x="85059" y="1867894"/>
            <a:ext cx="11865935" cy="1550473"/>
          </a:xfrm>
          <a:prstGeom prst="rect">
            <a:avLst/>
          </a:prstGeom>
        </p:spPr>
      </p:pic>
      <p:sp>
        <p:nvSpPr>
          <p:cNvPr id="6" name="TextBox 5">
            <a:extLst>
              <a:ext uri="{FF2B5EF4-FFF2-40B4-BE49-F238E27FC236}">
                <a16:creationId xmlns:a16="http://schemas.microsoft.com/office/drawing/2014/main" id="{6960F77A-AEE3-B383-6F49-D57FD5924B01}"/>
              </a:ext>
            </a:extLst>
          </p:cNvPr>
          <p:cNvSpPr txBox="1"/>
          <p:nvPr/>
        </p:nvSpPr>
        <p:spPr>
          <a:xfrm>
            <a:off x="379228" y="2783072"/>
            <a:ext cx="5638799" cy="3600986"/>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SKILLS</a:t>
            </a:r>
          </a:p>
          <a:p>
            <a:pPr algn="ctr"/>
            <a:endParaRPr lang="en-US" sz="2400"/>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In Excel,  data cleaning, profiling,  improvement of data quality and integrity.</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Data integration – combining of data into one data set.</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Conducting statistical analysis.</a:t>
            </a:r>
          </a:p>
          <a:p>
            <a:pPr marL="342900" indent="-342900">
              <a:buFont typeface="Wingdings" panose="05000000000000000000" pitchFamily="2" charset="2"/>
              <a:buChar char="s"/>
            </a:pPr>
            <a:r>
              <a:rPr lang="en-US" sz="2000">
                <a:solidFill>
                  <a:schemeClr val="tx1"/>
                </a:solidFill>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a:t>
            </a:r>
            <a:r>
              <a:rPr lang="en-US" sz="2000">
                <a:solidFill>
                  <a:schemeClr val="tx1"/>
                </a:solidFill>
                <a:latin typeface="Times New Roman" panose="02020603050405020304" pitchFamily="18" charset="0"/>
                <a:cs typeface="Times New Roman" panose="02020603050405020304" pitchFamily="18" charset="0"/>
              </a:rPr>
              <a:t>reating charts and graphs with TABLEAU to present a story and analysis results.   </a:t>
            </a:r>
          </a:p>
          <a:p>
            <a:pPr marL="342900" indent="-342900">
              <a:buFont typeface="Wingdings" panose="05000000000000000000" pitchFamily="2" charset="2"/>
              <a:buChar char="s"/>
            </a:pPr>
            <a:endParaRPr lang="en-US" sz="2000"/>
          </a:p>
          <a:p>
            <a:pPr marL="285750" indent="-285750">
              <a:buFont typeface="Wingdings" panose="05000000000000000000" pitchFamily="2" charset="2"/>
              <a:buChar char="v"/>
            </a:pPr>
            <a:endParaRPr lang="LID4096" sz="2000"/>
          </a:p>
        </p:txBody>
      </p:sp>
      <p:sp>
        <p:nvSpPr>
          <p:cNvPr id="7" name="TextBox 6">
            <a:extLst>
              <a:ext uri="{FF2B5EF4-FFF2-40B4-BE49-F238E27FC236}">
                <a16:creationId xmlns:a16="http://schemas.microsoft.com/office/drawing/2014/main" id="{783A839D-F3BB-91A2-6A6B-6DEFCCA62502}"/>
              </a:ext>
            </a:extLst>
          </p:cNvPr>
          <p:cNvSpPr txBox="1"/>
          <p:nvPr/>
        </p:nvSpPr>
        <p:spPr>
          <a:xfrm>
            <a:off x="6095999" y="2706317"/>
            <a:ext cx="6220045" cy="3816429"/>
          </a:xfrm>
          <a:prstGeom prst="rect">
            <a:avLst/>
          </a:prstGeom>
          <a:noFill/>
        </p:spPr>
        <p:txBody>
          <a:bodyPr wrap="square" rtlCol="0">
            <a:spAutoFit/>
          </a:bodyPr>
          <a:lstStyle/>
          <a:p>
            <a:pPr algn="ctr"/>
            <a:r>
              <a:rPr lang="en-US" sz="2400" u="sng">
                <a:latin typeface="Times New Roman" panose="02020603050405020304" pitchFamily="18" charset="0"/>
                <a:cs typeface="Times New Roman" panose="02020603050405020304" pitchFamily="18" charset="0"/>
              </a:rPr>
              <a:t>DATA SETS AND TOOLS USED</a:t>
            </a:r>
          </a:p>
          <a:p>
            <a:endParaRPr lang="en-US"/>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Influenza deaths by geography </a:t>
            </a:r>
          </a:p>
          <a:p>
            <a:r>
              <a:rPr lang="en-US" sz="2000">
                <a:latin typeface="Times New Roman" panose="02020603050405020304" pitchFamily="18" charset="0"/>
                <a:cs typeface="Times New Roman" panose="02020603050405020304" pitchFamily="18" charset="0"/>
              </a:rPr>
              <a:t>     Source: CDC</a:t>
            </a:r>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Population data by geography, time, age, and gender Source:  US Census Bureau</a:t>
            </a:r>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Counts of influenza laboratory test results by state   (survey)   Source: CDC (</a:t>
            </a:r>
            <a:r>
              <a:rPr lang="en-US" sz="2000" err="1">
                <a:latin typeface="Times New Roman" panose="02020603050405020304" pitchFamily="18" charset="0"/>
                <a:cs typeface="Times New Roman" panose="02020603050405020304" pitchFamily="18" charset="0"/>
              </a:rPr>
              <a:t>Fluview</a:t>
            </a:r>
            <a:r>
              <a:rPr lang="en-US" sz="200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s"/>
            </a:pPr>
            <a:r>
              <a:rPr lang="en-US" sz="2000">
                <a:latin typeface="Times New Roman" panose="02020603050405020304" pitchFamily="18" charset="0"/>
                <a:cs typeface="Times New Roman" panose="02020603050405020304" pitchFamily="18" charset="0"/>
              </a:rPr>
              <a:t>Survey of flu shot rates in children</a:t>
            </a:r>
          </a:p>
          <a:p>
            <a:r>
              <a:rPr lang="en-US" sz="2000">
                <a:latin typeface="Times New Roman" panose="02020603050405020304" pitchFamily="18" charset="0"/>
                <a:cs typeface="Times New Roman" panose="02020603050405020304" pitchFamily="18" charset="0"/>
              </a:rPr>
              <a:t>      Source: CDC</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tools used are EXCEL and TABLEAU </a:t>
            </a:r>
            <a:endParaRPr lang="LID4096" sz="20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168F557-11EA-70E1-7E79-F5690D2210FA}"/>
              </a:ext>
            </a:extLst>
          </p:cNvPr>
          <p:cNvSpPr>
            <a:spLocks noGrp="1"/>
          </p:cNvSpPr>
          <p:nvPr>
            <p:ph type="sldNum" sz="quarter" idx="12"/>
          </p:nvPr>
        </p:nvSpPr>
        <p:spPr/>
        <p:txBody>
          <a:bodyPr/>
          <a:lstStyle/>
          <a:p>
            <a:fld id="{19590046-DA73-4BBF-84B5-C08E6F75191A}" type="slidenum">
              <a:rPr lang="en-US" smtClean="0"/>
              <a:t>8</a:t>
            </a:fld>
            <a:endParaRPr lang="en-US"/>
          </a:p>
        </p:txBody>
      </p:sp>
    </p:spTree>
    <p:extLst>
      <p:ext uri="{BB962C8B-B14F-4D97-AF65-F5344CB8AC3E}">
        <p14:creationId xmlns:p14="http://schemas.microsoft.com/office/powerpoint/2010/main" val="2149883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59A080-2D9E-10DE-E181-A13E9495D1F5}"/>
              </a:ext>
            </a:extLst>
          </p:cNvPr>
          <p:cNvSpPr>
            <a:spLocks noGrp="1"/>
          </p:cNvSpPr>
          <p:nvPr>
            <p:ph type="subTitle" idx="4294967295"/>
          </p:nvPr>
        </p:nvSpPr>
        <p:spPr>
          <a:xfrm>
            <a:off x="0" y="223838"/>
            <a:ext cx="6315075" cy="6389687"/>
          </a:xfrm>
        </p:spPr>
        <p:txBody>
          <a:bodyPr anchor="t">
            <a:normAutofit/>
          </a:bodyPr>
          <a:lstStyle/>
          <a:p>
            <a:r>
              <a:rPr lang="en-US" u="sng">
                <a:latin typeface="Times New Roman" panose="02020603050405020304" pitchFamily="18" charset="0"/>
                <a:cs typeface="Times New Roman" panose="02020603050405020304" pitchFamily="18" charset="0"/>
              </a:rPr>
              <a:t>ANALYSIS</a:t>
            </a:r>
          </a:p>
          <a:p>
            <a:r>
              <a:rPr lang="en-US" sz="1400">
                <a:latin typeface="Times New Roman" panose="02020603050405020304" pitchFamily="18" charset="0"/>
                <a:cs typeface="Times New Roman" panose="02020603050405020304" pitchFamily="18" charset="0"/>
              </a:rPr>
              <a:t>Visualizations were created to show the relationship between the total population deaths and deaths of persons 65 years old and over, and which states are at the highest influenza risk. </a:t>
            </a:r>
            <a:endParaRPr lang="LID4096" sz="1400">
              <a:latin typeface="Times New Roman" panose="02020603050405020304" pitchFamily="18" charset="0"/>
              <a:cs typeface="Times New Roman" panose="02020603050405020304" pitchFamily="18" charset="0"/>
            </a:endParaRPr>
          </a:p>
        </p:txBody>
      </p:sp>
      <p:pic>
        <p:nvPicPr>
          <p:cNvPr id="22" name="Picture 21" descr="Abstract smoke background">
            <a:extLst>
              <a:ext uri="{FF2B5EF4-FFF2-40B4-BE49-F238E27FC236}">
                <a16:creationId xmlns:a16="http://schemas.microsoft.com/office/drawing/2014/main" id="{5E824305-0243-6C43-C5A1-06C1EF9E7B90}"/>
              </a:ext>
            </a:extLst>
          </p:cNvPr>
          <p:cNvPicPr>
            <a:picLocks noChangeAspect="1"/>
          </p:cNvPicPr>
          <p:nvPr/>
        </p:nvPicPr>
        <p:blipFill rotWithShape="1">
          <a:blip r:embed="rId2"/>
          <a:srcRect t="6492" b="8922"/>
          <a:stretch/>
        </p:blipFill>
        <p:spPr>
          <a:xfrm>
            <a:off x="134604" y="5571645"/>
            <a:ext cx="11922791" cy="1137684"/>
          </a:xfrm>
          <a:prstGeom prst="rect">
            <a:avLst/>
          </a:prstGeom>
        </p:spPr>
      </p:pic>
      <p:pic>
        <p:nvPicPr>
          <p:cNvPr id="5" name="Picture 4">
            <a:extLst>
              <a:ext uri="{FF2B5EF4-FFF2-40B4-BE49-F238E27FC236}">
                <a16:creationId xmlns:a16="http://schemas.microsoft.com/office/drawing/2014/main" id="{7EF60A6A-DF06-4BC9-E7A4-790B33D4BD5E}"/>
              </a:ext>
            </a:extLst>
          </p:cNvPr>
          <p:cNvPicPr>
            <a:picLocks noChangeAspect="1"/>
          </p:cNvPicPr>
          <p:nvPr/>
        </p:nvPicPr>
        <p:blipFill>
          <a:blip r:embed="rId3"/>
          <a:stretch>
            <a:fillRect/>
          </a:stretch>
        </p:blipFill>
        <p:spPr>
          <a:xfrm>
            <a:off x="134604" y="1464680"/>
            <a:ext cx="6964362" cy="3907373"/>
          </a:xfrm>
          <a:prstGeom prst="rect">
            <a:avLst/>
          </a:prstGeom>
        </p:spPr>
      </p:pic>
      <p:pic>
        <p:nvPicPr>
          <p:cNvPr id="10" name="Picture 9">
            <a:extLst>
              <a:ext uri="{FF2B5EF4-FFF2-40B4-BE49-F238E27FC236}">
                <a16:creationId xmlns:a16="http://schemas.microsoft.com/office/drawing/2014/main" id="{89671EA6-096B-A6F1-3CEB-2A932CABB5D5}"/>
              </a:ext>
            </a:extLst>
          </p:cNvPr>
          <p:cNvPicPr>
            <a:picLocks noChangeAspect="1"/>
          </p:cNvPicPr>
          <p:nvPr/>
        </p:nvPicPr>
        <p:blipFill>
          <a:blip r:embed="rId4"/>
          <a:stretch>
            <a:fillRect/>
          </a:stretch>
        </p:blipFill>
        <p:spPr>
          <a:xfrm>
            <a:off x="8282122" y="259167"/>
            <a:ext cx="3424324" cy="5112886"/>
          </a:xfrm>
          <a:prstGeom prst="rect">
            <a:avLst/>
          </a:prstGeom>
        </p:spPr>
      </p:pic>
      <p:sp>
        <p:nvSpPr>
          <p:cNvPr id="11" name="TextBox 10">
            <a:extLst>
              <a:ext uri="{FF2B5EF4-FFF2-40B4-BE49-F238E27FC236}">
                <a16:creationId xmlns:a16="http://schemas.microsoft.com/office/drawing/2014/main" id="{FFE5BDED-B0BA-74DB-D237-E3D10086A5F7}"/>
              </a:ext>
            </a:extLst>
          </p:cNvPr>
          <p:cNvSpPr txBox="1"/>
          <p:nvPr/>
        </p:nvSpPr>
        <p:spPr>
          <a:xfrm>
            <a:off x="5655880" y="2604977"/>
            <a:ext cx="2626242" cy="1815882"/>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The States with the highest risk of influenza are California, new York, Texas, Pennsylvania, Florida,  Illinois,  Ohio,  North Carolina, Michigan, Georgia, and Virginia. </a:t>
            </a:r>
            <a:endParaRPr lang="LID4096" sz="16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D478603-EBCA-9D28-8B83-349657070E73}"/>
              </a:ext>
            </a:extLst>
          </p:cNvPr>
          <p:cNvSpPr>
            <a:spLocks noGrp="1"/>
          </p:cNvSpPr>
          <p:nvPr>
            <p:ph type="sldNum" sz="quarter" idx="12"/>
          </p:nvPr>
        </p:nvSpPr>
        <p:spPr/>
        <p:txBody>
          <a:bodyPr/>
          <a:lstStyle/>
          <a:p>
            <a:fld id="{19590046-DA73-4BBF-84B5-C08E6F75191A}" type="slidenum">
              <a:rPr lang="en-US" smtClean="0"/>
              <a:t>9</a:t>
            </a:fld>
            <a:endParaRPr lang="en-US"/>
          </a:p>
        </p:txBody>
      </p:sp>
    </p:spTree>
    <p:extLst>
      <p:ext uri="{BB962C8B-B14F-4D97-AF65-F5344CB8AC3E}">
        <p14:creationId xmlns:p14="http://schemas.microsoft.com/office/powerpoint/2010/main" val="2566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3051</Words>
  <Application>Microsoft Office PowerPoint</Application>
  <PresentationFormat>Widescreen</PresentationFormat>
  <Paragraphs>434</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Aptos Display</vt:lpstr>
      <vt:lpstr>Arial</vt:lpstr>
      <vt:lpstr>Calibri</vt:lpstr>
      <vt:lpstr>Tableau Book</vt:lpstr>
      <vt:lpstr>Times New Roman</vt:lpstr>
      <vt:lpstr>Wingdings</vt:lpstr>
      <vt:lpstr>Office Theme</vt:lpstr>
      <vt:lpstr>Data Analytics Project Portfolio</vt:lpstr>
      <vt:lpstr>Projects</vt:lpstr>
      <vt:lpstr>1. Game Co.</vt:lpstr>
      <vt:lpstr> 1. GAMECO  OBJECTIVE GameCo, a new video game company, seeks to use data to inform the development of new games. GameCo wants a descriptive analysis and insights of the video game data set, to understand how they fare in the market.   </vt:lpstr>
      <vt:lpstr>PowerPoint Presentation</vt:lpstr>
      <vt:lpstr>PowerPoint Presentation</vt:lpstr>
      <vt:lpstr>2.Preparing for Influenza Season</vt:lpstr>
      <vt:lpstr>2. PREPARING FOR INFLUENZA SEASON  OBJECTIVE: To plan for the upcoming influenza season.  The analysis will examine trends  in influenza to assist a medical staffing agency in proactively planning for staffing of  extra medical personnel in the United States.   To proactively plan for to </vt:lpstr>
      <vt:lpstr>PowerPoint Presentation</vt:lpstr>
      <vt:lpstr>PowerPoint Presentation</vt:lpstr>
      <vt:lpstr>PowerPoint Presentation</vt:lpstr>
      <vt:lpstr>3.  Rockbuster Stealth, LLC</vt:lpstr>
      <vt:lpstr>  3. Rockbuster Stealth, LLC OBJECTIVE Rockbuster is a movie rental company. Facing heavy competition from online streaming services, Rockbuster’s team is planning to launch an online video rental service to stay competitive.  An analysis is conducted to assist with the launch strategy.  </vt:lpstr>
      <vt:lpstr>PowerPoint Presentation</vt:lpstr>
      <vt:lpstr>PowerPoint Presentation</vt:lpstr>
      <vt:lpstr>  </vt:lpstr>
      <vt:lpstr>4. Instacart Grocery Basket Analysis</vt:lpstr>
      <vt:lpstr>    </vt:lpstr>
      <vt:lpstr>PowerPoint Presentation</vt:lpstr>
      <vt:lpstr>PowerPoint Presentation</vt:lpstr>
      <vt:lpstr>PowerPoint Presentation</vt:lpstr>
      <vt:lpstr>PowerPoint Presentation</vt:lpstr>
      <vt:lpstr>5. Pig E. Bank</vt:lpstr>
      <vt:lpstr>    </vt:lpstr>
      <vt:lpstr>PowerPoint Presentation</vt:lpstr>
      <vt:lpstr>PowerPoint Presentation</vt:lpstr>
      <vt:lpstr>6. Gun Violence in US</vt:lpstr>
      <vt:lpstr>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Project Portfolio</dc:title>
  <dc:creator>Ronda Austin</dc:creator>
  <cp:lastModifiedBy>Ronda Austin</cp:lastModifiedBy>
  <cp:revision>1</cp:revision>
  <dcterms:created xsi:type="dcterms:W3CDTF">2024-06-12T18:06:21Z</dcterms:created>
  <dcterms:modified xsi:type="dcterms:W3CDTF">2024-07-02T04:16:05Z</dcterms:modified>
</cp:coreProperties>
</file>